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97"/>
  </p:notesMasterIdLst>
  <p:handoutMasterIdLst>
    <p:handoutMasterId r:id="rId98"/>
  </p:handoutMasterIdLst>
  <p:sldIdLst>
    <p:sldId id="256" r:id="rId2"/>
    <p:sldId id="340" r:id="rId3"/>
    <p:sldId id="335" r:id="rId4"/>
    <p:sldId id="341" r:id="rId5"/>
    <p:sldId id="319" r:id="rId6"/>
    <p:sldId id="322" r:id="rId7"/>
    <p:sldId id="436" r:id="rId8"/>
    <p:sldId id="323" r:id="rId9"/>
    <p:sldId id="339" r:id="rId10"/>
    <p:sldId id="258" r:id="rId11"/>
    <p:sldId id="259" r:id="rId12"/>
    <p:sldId id="272" r:id="rId13"/>
    <p:sldId id="416" r:id="rId14"/>
    <p:sldId id="417" r:id="rId15"/>
    <p:sldId id="273" r:id="rId16"/>
    <p:sldId id="274" r:id="rId17"/>
    <p:sldId id="275" r:id="rId18"/>
    <p:sldId id="276" r:id="rId19"/>
    <p:sldId id="277" r:id="rId20"/>
    <p:sldId id="342" r:id="rId21"/>
    <p:sldId id="282" r:id="rId22"/>
    <p:sldId id="429" r:id="rId23"/>
    <p:sldId id="343" r:id="rId24"/>
    <p:sldId id="408" r:id="rId25"/>
    <p:sldId id="286" r:id="rId26"/>
    <p:sldId id="288" r:id="rId27"/>
    <p:sldId id="430" r:id="rId28"/>
    <p:sldId id="287" r:id="rId29"/>
    <p:sldId id="316" r:id="rId30"/>
    <p:sldId id="317" r:id="rId31"/>
    <p:sldId id="318" r:id="rId32"/>
    <p:sldId id="344" r:id="rId33"/>
    <p:sldId id="409" r:id="rId34"/>
    <p:sldId id="414" r:id="rId35"/>
    <p:sldId id="411" r:id="rId36"/>
    <p:sldId id="412" r:id="rId37"/>
    <p:sldId id="413" r:id="rId38"/>
    <p:sldId id="415" r:id="rId39"/>
    <p:sldId id="267" r:id="rId40"/>
    <p:sldId id="440" r:id="rId41"/>
    <p:sldId id="441" r:id="rId42"/>
    <p:sldId id="442" r:id="rId43"/>
    <p:sldId id="439" r:id="rId44"/>
    <p:sldId id="312" r:id="rId45"/>
    <p:sldId id="418" r:id="rId46"/>
    <p:sldId id="313" r:id="rId47"/>
    <p:sldId id="404" r:id="rId48"/>
    <p:sldId id="405" r:id="rId49"/>
    <p:sldId id="270" r:id="rId50"/>
    <p:sldId id="419" r:id="rId51"/>
    <p:sldId id="420" r:id="rId52"/>
    <p:sldId id="421" r:id="rId53"/>
    <p:sldId id="406" r:id="rId54"/>
    <p:sldId id="407" r:id="rId55"/>
    <p:sldId id="422" r:id="rId56"/>
    <p:sldId id="292" r:id="rId57"/>
    <p:sldId id="324" r:id="rId58"/>
    <p:sldId id="423" r:id="rId59"/>
    <p:sldId id="261" r:id="rId60"/>
    <p:sldId id="325" r:id="rId61"/>
    <p:sldId id="326" r:id="rId62"/>
    <p:sldId id="424" r:id="rId63"/>
    <p:sldId id="290" r:id="rId64"/>
    <p:sldId id="425" r:id="rId65"/>
    <p:sldId id="346" r:id="rId66"/>
    <p:sldId id="426" r:id="rId67"/>
    <p:sldId id="347" r:id="rId68"/>
    <p:sldId id="427" r:id="rId69"/>
    <p:sldId id="298" r:id="rId70"/>
    <p:sldId id="302" r:id="rId71"/>
    <p:sldId id="431" r:id="rId72"/>
    <p:sldId id="296" r:id="rId73"/>
    <p:sldId id="428" r:id="rId74"/>
    <p:sldId id="333" r:id="rId75"/>
    <p:sldId id="432" r:id="rId76"/>
    <p:sldId id="438" r:id="rId77"/>
    <p:sldId id="437" r:id="rId78"/>
    <p:sldId id="443" r:id="rId79"/>
    <p:sldId id="444" r:id="rId80"/>
    <p:sldId id="446" r:id="rId81"/>
    <p:sldId id="447" r:id="rId82"/>
    <p:sldId id="448" r:id="rId83"/>
    <p:sldId id="449" r:id="rId84"/>
    <p:sldId id="330" r:id="rId85"/>
    <p:sldId id="433" r:id="rId86"/>
    <p:sldId id="336" r:id="rId87"/>
    <p:sldId id="334" r:id="rId88"/>
    <p:sldId id="403" r:id="rId89"/>
    <p:sldId id="434" r:id="rId90"/>
    <p:sldId id="435" r:id="rId91"/>
    <p:sldId id="299" r:id="rId92"/>
    <p:sldId id="306" r:id="rId93"/>
    <p:sldId id="401" r:id="rId94"/>
    <p:sldId id="402" r:id="rId95"/>
    <p:sldId id="338" r:id="rId9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8AF5B50-9C76-49F8-A9B5-E12FBAE5453A}">
          <p14:sldIdLst>
            <p14:sldId id="256"/>
            <p14:sldId id="340"/>
            <p14:sldId id="335"/>
            <p14:sldId id="341"/>
            <p14:sldId id="319"/>
            <p14:sldId id="322"/>
            <p14:sldId id="436"/>
            <p14:sldId id="323"/>
            <p14:sldId id="339"/>
            <p14:sldId id="258"/>
            <p14:sldId id="259"/>
            <p14:sldId id="272"/>
            <p14:sldId id="416"/>
            <p14:sldId id="417"/>
            <p14:sldId id="273"/>
            <p14:sldId id="274"/>
            <p14:sldId id="275"/>
            <p14:sldId id="276"/>
            <p14:sldId id="277"/>
            <p14:sldId id="342"/>
            <p14:sldId id="282"/>
            <p14:sldId id="429"/>
            <p14:sldId id="343"/>
            <p14:sldId id="408"/>
            <p14:sldId id="286"/>
            <p14:sldId id="288"/>
            <p14:sldId id="430"/>
            <p14:sldId id="287"/>
            <p14:sldId id="316"/>
            <p14:sldId id="317"/>
            <p14:sldId id="318"/>
            <p14:sldId id="344"/>
            <p14:sldId id="409"/>
            <p14:sldId id="414"/>
            <p14:sldId id="411"/>
            <p14:sldId id="412"/>
            <p14:sldId id="413"/>
            <p14:sldId id="415"/>
            <p14:sldId id="267"/>
            <p14:sldId id="440"/>
            <p14:sldId id="441"/>
            <p14:sldId id="442"/>
            <p14:sldId id="439"/>
            <p14:sldId id="312"/>
            <p14:sldId id="418"/>
            <p14:sldId id="313"/>
            <p14:sldId id="404"/>
            <p14:sldId id="405"/>
            <p14:sldId id="270"/>
            <p14:sldId id="419"/>
            <p14:sldId id="420"/>
            <p14:sldId id="421"/>
            <p14:sldId id="406"/>
            <p14:sldId id="407"/>
            <p14:sldId id="422"/>
            <p14:sldId id="292"/>
            <p14:sldId id="324"/>
            <p14:sldId id="423"/>
            <p14:sldId id="261"/>
            <p14:sldId id="325"/>
            <p14:sldId id="326"/>
            <p14:sldId id="424"/>
            <p14:sldId id="290"/>
            <p14:sldId id="425"/>
            <p14:sldId id="346"/>
            <p14:sldId id="426"/>
            <p14:sldId id="347"/>
            <p14:sldId id="427"/>
            <p14:sldId id="298"/>
            <p14:sldId id="302"/>
            <p14:sldId id="431"/>
            <p14:sldId id="296"/>
            <p14:sldId id="428"/>
            <p14:sldId id="333"/>
            <p14:sldId id="432"/>
            <p14:sldId id="438"/>
            <p14:sldId id="437"/>
            <p14:sldId id="443"/>
            <p14:sldId id="444"/>
            <p14:sldId id="446"/>
            <p14:sldId id="447"/>
            <p14:sldId id="448"/>
            <p14:sldId id="449"/>
            <p14:sldId id="330"/>
            <p14:sldId id="433"/>
            <p14:sldId id="336"/>
            <p14:sldId id="334"/>
            <p14:sldId id="403"/>
          </p14:sldIdLst>
        </p14:section>
        <p14:section name="Naamloze sectie" id="{84CBD357-662F-45EF-85A0-7E010FF6A1F7}">
          <p14:sldIdLst/>
        </p14:section>
        <p14:section name="Naamloze sectie" id="{7B8C73F8-C959-4C01-8ACB-82A10D440F43}">
          <p14:sldIdLst>
            <p14:sldId id="434"/>
            <p14:sldId id="435"/>
            <p14:sldId id="299"/>
            <p14:sldId id="306"/>
            <p14:sldId id="401"/>
            <p14:sldId id="402"/>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16" autoAdjust="0"/>
    <p:restoredTop sz="81818" autoAdjust="0"/>
  </p:normalViewPr>
  <p:slideViewPr>
    <p:cSldViewPr>
      <p:cViewPr varScale="1">
        <p:scale>
          <a:sx n="60" d="100"/>
          <a:sy n="60" d="100"/>
        </p:scale>
        <p:origin x="85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3E48F9-6D55-416D-A3AF-8BC8649C5A6C}" type="datetimeFigureOut">
              <a:rPr lang="nl-BE" smtClean="0"/>
              <a:pPr/>
              <a:t>10/06/2020</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33DE33-5A3A-458D-A836-3B84B5962760}" type="slidenum">
              <a:rPr lang="nl-BE" smtClean="0"/>
              <a:pPr/>
              <a:t>‹nr.›</a:t>
            </a:fld>
            <a:endParaRPr lang="nl-BE"/>
          </a:p>
        </p:txBody>
      </p:sp>
    </p:spTree>
    <p:extLst>
      <p:ext uri="{BB962C8B-B14F-4D97-AF65-F5344CB8AC3E}">
        <p14:creationId xmlns:p14="http://schemas.microsoft.com/office/powerpoint/2010/main" val="119108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FFA7F-6E6F-2E45-B13E-E72C8ADA70C6}" type="datetimeFigureOut">
              <a:rPr lang="nl-NL" smtClean="0"/>
              <a:t>10-6-2020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93A15-DDAF-F44F-97B2-516FCA4D2BFB}" type="slidenum">
              <a:rPr lang="nl-NL" smtClean="0"/>
              <a:t>‹nr.›</a:t>
            </a:fld>
            <a:endParaRPr lang="nl-NL"/>
          </a:p>
        </p:txBody>
      </p:sp>
    </p:spTree>
    <p:extLst>
      <p:ext uri="{BB962C8B-B14F-4D97-AF65-F5344CB8AC3E}">
        <p14:creationId xmlns:p14="http://schemas.microsoft.com/office/powerpoint/2010/main" val="291326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l.wikipedia.org/wiki/Luchtwegen"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nl.wikipedia.org/wiki/Keelholte" TargetMode="External"/><Relationship Id="rId4" Type="http://schemas.openxmlformats.org/officeDocument/2006/relationships/hyperlink" Target="https://nl.wikipedia.org/wiki/Tong_(anatomi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a:t>
            </a:fld>
            <a:endParaRPr lang="nl-NL"/>
          </a:p>
        </p:txBody>
      </p:sp>
    </p:spTree>
    <p:extLst>
      <p:ext uri="{BB962C8B-B14F-4D97-AF65-F5344CB8AC3E}">
        <p14:creationId xmlns:p14="http://schemas.microsoft.com/office/powerpoint/2010/main" val="127004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Handen</a:t>
            </a:r>
            <a:r>
              <a:rPr lang="nl-NL" baseline="0" dirty="0" smtClean="0"/>
              <a:t> wassen en handschoenen vaak niet mogelijk, nadruk op wat mogelijk is op kamp</a:t>
            </a:r>
          </a:p>
          <a:p>
            <a:r>
              <a:rPr lang="nl-NL" baseline="0" dirty="0" smtClean="0"/>
              <a:t>Keukentent, vast </a:t>
            </a:r>
            <a:r>
              <a:rPr lang="nl-NL" baseline="0" dirty="0" err="1" smtClean="0"/>
              <a:t>ehbo</a:t>
            </a:r>
            <a:r>
              <a:rPr lang="nl-NL" baseline="0" dirty="0" smtClean="0"/>
              <a:t> kot met gerief…</a:t>
            </a:r>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11</a:t>
            </a:fld>
            <a:endParaRPr lang="nl-NL"/>
          </a:p>
        </p:txBody>
      </p:sp>
    </p:spTree>
    <p:extLst>
      <p:ext uri="{BB962C8B-B14F-4D97-AF65-F5344CB8AC3E}">
        <p14:creationId xmlns:p14="http://schemas.microsoft.com/office/powerpoint/2010/main" val="368649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12</a:t>
            </a:fld>
            <a:endParaRPr lang="nl-NL"/>
          </a:p>
        </p:txBody>
      </p:sp>
    </p:spTree>
    <p:extLst>
      <p:ext uri="{BB962C8B-B14F-4D97-AF65-F5344CB8AC3E}">
        <p14:creationId xmlns:p14="http://schemas.microsoft.com/office/powerpoint/2010/main" val="384659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Drukverband voor ernstige</a:t>
            </a:r>
            <a:r>
              <a:rPr lang="nl-BE" baseline="0" dirty="0" smtClean="0"/>
              <a:t> bloeding</a:t>
            </a:r>
            <a:endParaRPr lang="nl-BE"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13</a:t>
            </a:fld>
            <a:endParaRPr lang="nl-NL"/>
          </a:p>
        </p:txBody>
      </p:sp>
    </p:spTree>
    <p:extLst>
      <p:ext uri="{BB962C8B-B14F-4D97-AF65-F5344CB8AC3E}">
        <p14:creationId xmlns:p14="http://schemas.microsoft.com/office/powerpoint/2010/main" val="45881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15</a:t>
            </a:fld>
            <a:endParaRPr lang="nl-NL"/>
          </a:p>
        </p:txBody>
      </p:sp>
    </p:spTree>
    <p:extLst>
      <p:ext uri="{BB962C8B-B14F-4D97-AF65-F5344CB8AC3E}">
        <p14:creationId xmlns:p14="http://schemas.microsoft.com/office/powerpoint/2010/main" val="226113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Voorkeur</a:t>
            </a:r>
            <a:r>
              <a:rPr lang="nl-NL" baseline="0" dirty="0" smtClean="0"/>
              <a:t> voor chloorhexidine!</a:t>
            </a:r>
          </a:p>
          <a:p>
            <a:r>
              <a:rPr lang="nl-NL" baseline="0" dirty="0" smtClean="0"/>
              <a:t>Vraag allergie voor </a:t>
            </a:r>
            <a:r>
              <a:rPr lang="nl-NL" baseline="0" dirty="0" err="1" smtClean="0"/>
              <a:t>isobetadine</a:t>
            </a:r>
            <a:r>
              <a:rPr lang="nl-NL" baseline="0" dirty="0" smtClean="0"/>
              <a:t> en jodium na!</a:t>
            </a:r>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16</a:t>
            </a:fld>
            <a:endParaRPr lang="nl-NL"/>
          </a:p>
        </p:txBody>
      </p:sp>
    </p:spTree>
    <p:extLst>
      <p:ext uri="{BB962C8B-B14F-4D97-AF65-F5344CB8AC3E}">
        <p14:creationId xmlns:p14="http://schemas.microsoft.com/office/powerpoint/2010/main" val="2432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17</a:t>
            </a:fld>
            <a:endParaRPr lang="nl-NL"/>
          </a:p>
        </p:txBody>
      </p:sp>
    </p:spTree>
    <p:extLst>
      <p:ext uri="{BB962C8B-B14F-4D97-AF65-F5344CB8AC3E}">
        <p14:creationId xmlns:p14="http://schemas.microsoft.com/office/powerpoint/2010/main" val="1525537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18</a:t>
            </a:fld>
            <a:endParaRPr lang="nl-NL"/>
          </a:p>
        </p:txBody>
      </p:sp>
    </p:spTree>
    <p:extLst>
      <p:ext uri="{BB962C8B-B14F-4D97-AF65-F5344CB8AC3E}">
        <p14:creationId xmlns:p14="http://schemas.microsoft.com/office/powerpoint/2010/main" val="205541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19</a:t>
            </a:fld>
            <a:endParaRPr lang="nl-NL"/>
          </a:p>
        </p:txBody>
      </p:sp>
    </p:spTree>
    <p:extLst>
      <p:ext uri="{BB962C8B-B14F-4D97-AF65-F5344CB8AC3E}">
        <p14:creationId xmlns:p14="http://schemas.microsoft.com/office/powerpoint/2010/main" val="88683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a:t>
            </a:r>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21</a:t>
            </a:fld>
            <a:endParaRPr lang="nl-NL"/>
          </a:p>
        </p:txBody>
      </p:sp>
    </p:spTree>
    <p:extLst>
      <p:ext uri="{BB962C8B-B14F-4D97-AF65-F5344CB8AC3E}">
        <p14:creationId xmlns:p14="http://schemas.microsoft.com/office/powerpoint/2010/main" val="3869878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23</a:t>
            </a:fld>
            <a:endParaRPr lang="nl-NL"/>
          </a:p>
        </p:txBody>
      </p:sp>
    </p:spTree>
    <p:extLst>
      <p:ext uri="{BB962C8B-B14F-4D97-AF65-F5344CB8AC3E}">
        <p14:creationId xmlns:p14="http://schemas.microsoft.com/office/powerpoint/2010/main" val="279405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2</a:t>
            </a:fld>
            <a:endParaRPr lang="nl-NL"/>
          </a:p>
        </p:txBody>
      </p:sp>
    </p:spTree>
    <p:extLst>
      <p:ext uri="{BB962C8B-B14F-4D97-AF65-F5344CB8AC3E}">
        <p14:creationId xmlns:p14="http://schemas.microsoft.com/office/powerpoint/2010/main" val="1393146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25</a:t>
            </a:fld>
            <a:endParaRPr lang="nl-NL"/>
          </a:p>
        </p:txBody>
      </p:sp>
    </p:spTree>
    <p:extLst>
      <p:ext uri="{BB962C8B-B14F-4D97-AF65-F5344CB8AC3E}">
        <p14:creationId xmlns:p14="http://schemas.microsoft.com/office/powerpoint/2010/main" val="4177152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26</a:t>
            </a:fld>
            <a:endParaRPr lang="nl-NL"/>
          </a:p>
        </p:txBody>
      </p:sp>
    </p:spTree>
    <p:extLst>
      <p:ext uri="{BB962C8B-B14F-4D97-AF65-F5344CB8AC3E}">
        <p14:creationId xmlns:p14="http://schemas.microsoft.com/office/powerpoint/2010/main" val="1086732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Altijd letten op de omstandigheden, wanneer er kans is dat er rook werd ingeademd altijd naar spoed, wanneer neusharen of gezichtsbeharing verbrand is ook altijd naar spoed uit gevaar voor larynxoedeem en ademnood.</a:t>
            </a:r>
          </a:p>
          <a:p>
            <a:r>
              <a:rPr lang="nl-NL" dirty="0"/>
              <a:t>Wanneer het gaat om een kind of grote oppervlakken, altijd naar arts of spoed gaan.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28</a:t>
            </a:fld>
            <a:endParaRPr lang="nl-NL"/>
          </a:p>
        </p:txBody>
      </p:sp>
    </p:spTree>
    <p:extLst>
      <p:ext uri="{BB962C8B-B14F-4D97-AF65-F5344CB8AC3E}">
        <p14:creationId xmlns:p14="http://schemas.microsoft.com/office/powerpoint/2010/main" val="178382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29</a:t>
            </a:fld>
            <a:endParaRPr lang="nl-NL"/>
          </a:p>
        </p:txBody>
      </p:sp>
    </p:spTree>
    <p:extLst>
      <p:ext uri="{BB962C8B-B14F-4D97-AF65-F5344CB8AC3E}">
        <p14:creationId xmlns:p14="http://schemas.microsoft.com/office/powerpoint/2010/main" val="490768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30</a:t>
            </a:fld>
            <a:endParaRPr lang="nl-NL"/>
          </a:p>
        </p:txBody>
      </p:sp>
    </p:spTree>
    <p:extLst>
      <p:ext uri="{BB962C8B-B14F-4D97-AF65-F5344CB8AC3E}">
        <p14:creationId xmlns:p14="http://schemas.microsoft.com/office/powerpoint/2010/main" val="11013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31</a:t>
            </a:fld>
            <a:endParaRPr lang="nl-NL"/>
          </a:p>
        </p:txBody>
      </p:sp>
    </p:spTree>
    <p:extLst>
      <p:ext uri="{BB962C8B-B14F-4D97-AF65-F5344CB8AC3E}">
        <p14:creationId xmlns:p14="http://schemas.microsoft.com/office/powerpoint/2010/main" val="2443680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32</a:t>
            </a:fld>
            <a:endParaRPr lang="nl-NL"/>
          </a:p>
        </p:txBody>
      </p:sp>
    </p:spTree>
    <p:extLst>
      <p:ext uri="{BB962C8B-B14F-4D97-AF65-F5344CB8AC3E}">
        <p14:creationId xmlns:p14="http://schemas.microsoft.com/office/powerpoint/2010/main" val="3196236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Vragen wie ooit al eens een Reanimatie heeft uitgevoerd/ gezien en wat de ervaring hierbij was.</a:t>
            </a:r>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39</a:t>
            </a:fld>
            <a:endParaRPr lang="nl-NL"/>
          </a:p>
        </p:txBody>
      </p:sp>
    </p:spTree>
    <p:extLst>
      <p:ext uri="{BB962C8B-B14F-4D97-AF65-F5344CB8AC3E}">
        <p14:creationId xmlns:p14="http://schemas.microsoft.com/office/powerpoint/2010/main" val="4037554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44</a:t>
            </a:fld>
            <a:endParaRPr lang="nl-NL"/>
          </a:p>
        </p:txBody>
      </p:sp>
    </p:spTree>
    <p:extLst>
      <p:ext uri="{BB962C8B-B14F-4D97-AF65-F5344CB8AC3E}">
        <p14:creationId xmlns:p14="http://schemas.microsoft.com/office/powerpoint/2010/main" val="3604331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Veiligheid</a:t>
            </a:r>
          </a:p>
          <a:p>
            <a:pPr marL="0" indent="0">
              <a:buNone/>
            </a:pPr>
            <a:r>
              <a:rPr lang="nl-BE" sz="1200" b="1" i="0" kern="1200" dirty="0">
                <a:solidFill>
                  <a:schemeClr val="tx1"/>
                </a:solidFill>
                <a:effectLst/>
                <a:latin typeface="+mn-lt"/>
                <a:ea typeface="+mn-ea"/>
                <a:cs typeface="+mn-cs"/>
              </a:rPr>
              <a:t>Wees zeker dat het veilig is voor jezelf, het slachtoffer en de omstanders</a:t>
            </a:r>
          </a:p>
          <a:p>
            <a:pPr marL="228600" indent="-228600">
              <a:buAutoNum type="arabicPeriod"/>
            </a:pPr>
            <a:endParaRPr lang="nl-NL" dirty="0"/>
          </a:p>
          <a:p>
            <a:pPr marL="0" indent="0">
              <a:buNone/>
            </a:pPr>
            <a:r>
              <a:rPr lang="nl-NL" dirty="0"/>
              <a:t>2. Bewustzijn</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1200" b="1" i="0" kern="1200" dirty="0">
                <a:solidFill>
                  <a:schemeClr val="tx1"/>
                </a:solidFill>
                <a:effectLst/>
                <a:latin typeface="+mn-lt"/>
                <a:ea typeface="+mn-ea"/>
                <a:cs typeface="+mn-cs"/>
              </a:rPr>
              <a:t>Controleer of het slachtoffer reageert</a:t>
            </a:r>
          </a:p>
          <a:p>
            <a:pPr marL="0" indent="0">
              <a:buNone/>
            </a:pPr>
            <a:r>
              <a:rPr lang="nl-NL" dirty="0"/>
              <a:t>Schud voorzichtig de schouders en vraag luid: “ Gaat het?”</a:t>
            </a:r>
          </a:p>
          <a:p>
            <a:pPr marL="0" indent="0">
              <a:buNone/>
            </a:pPr>
            <a:endParaRPr lang="nl-NL" dirty="0"/>
          </a:p>
          <a:p>
            <a:pPr marL="0" indent="0">
              <a:buNone/>
            </a:pPr>
            <a:r>
              <a:rPr lang="nl-NL" dirty="0"/>
              <a:t>3. Luchtweg</a:t>
            </a:r>
          </a:p>
          <a:p>
            <a:pPr marL="0" indent="0">
              <a:buNone/>
            </a:pPr>
            <a:r>
              <a:rPr lang="nl-BE" sz="1200" b="0" i="0" kern="1200" dirty="0">
                <a:solidFill>
                  <a:schemeClr val="tx1"/>
                </a:solidFill>
                <a:effectLst/>
                <a:latin typeface="+mn-lt"/>
                <a:ea typeface="+mn-ea"/>
                <a:cs typeface="+mn-cs"/>
              </a:rPr>
              <a:t>Draai het slachtoffer op de rug. Voer </a:t>
            </a:r>
            <a:r>
              <a:rPr lang="nl-BE" sz="1200" b="0" i="0" kern="1200" dirty="0" err="1">
                <a:solidFill>
                  <a:schemeClr val="tx1"/>
                </a:solidFill>
                <a:effectLst/>
                <a:latin typeface="+mn-lt"/>
                <a:ea typeface="+mn-ea"/>
                <a:cs typeface="+mn-cs"/>
              </a:rPr>
              <a:t>headtilt</a:t>
            </a:r>
            <a:r>
              <a:rPr lang="nl-BE" sz="1200" b="0" i="0" kern="1200" dirty="0">
                <a:solidFill>
                  <a:schemeClr val="tx1"/>
                </a:solidFill>
                <a:effectLst/>
                <a:latin typeface="+mn-lt"/>
                <a:ea typeface="+mn-ea"/>
                <a:cs typeface="+mn-cs"/>
              </a:rPr>
              <a:t> en </a:t>
            </a:r>
            <a:r>
              <a:rPr lang="nl-BE" sz="1200" b="0" i="0" kern="1200" dirty="0" err="1">
                <a:solidFill>
                  <a:schemeClr val="tx1"/>
                </a:solidFill>
                <a:effectLst/>
                <a:latin typeface="+mn-lt"/>
                <a:ea typeface="+mn-ea"/>
                <a:cs typeface="+mn-cs"/>
              </a:rPr>
              <a:t>chinlift</a:t>
            </a:r>
            <a:r>
              <a:rPr lang="nl-BE" sz="1200" b="0" i="0" kern="1200" dirty="0">
                <a:solidFill>
                  <a:schemeClr val="tx1"/>
                </a:solidFill>
                <a:effectLst/>
                <a:latin typeface="+mn-lt"/>
                <a:ea typeface="+mn-ea"/>
                <a:cs typeface="+mn-cs"/>
              </a:rPr>
              <a:t> uit</a:t>
            </a:r>
          </a:p>
          <a:p>
            <a:pPr marL="0" indent="0">
              <a:buNone/>
            </a:pPr>
            <a:endParaRPr lang="nl-BE" sz="1200" b="0" i="0" kern="1200" dirty="0">
              <a:solidFill>
                <a:schemeClr val="tx1"/>
              </a:solidFill>
              <a:effectLst/>
              <a:latin typeface="+mn-lt"/>
              <a:ea typeface="+mn-ea"/>
              <a:cs typeface="+mn-cs"/>
            </a:endParaRPr>
          </a:p>
          <a:p>
            <a:pPr marL="0" indent="0">
              <a:buNone/>
            </a:pPr>
            <a:r>
              <a:rPr lang="nl-BE" sz="1200" b="0" i="0" kern="1200" dirty="0">
                <a:solidFill>
                  <a:schemeClr val="tx1"/>
                </a:solidFill>
                <a:effectLst/>
                <a:latin typeface="+mn-lt"/>
                <a:ea typeface="+mn-ea"/>
                <a:cs typeface="+mn-cs"/>
              </a:rPr>
              <a:t>4. Ademhaling</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1200" b="1" i="0" kern="1200" dirty="0">
                <a:solidFill>
                  <a:schemeClr val="tx1"/>
                </a:solidFill>
                <a:effectLst/>
                <a:latin typeface="+mn-lt"/>
                <a:ea typeface="+mn-ea"/>
                <a:cs typeface="+mn-cs"/>
              </a:rPr>
              <a:t>Kijk, luister en voel of de ademhaling normaal is</a:t>
            </a:r>
          </a:p>
          <a:p>
            <a:pPr marL="0" indent="0">
              <a:buNone/>
            </a:pPr>
            <a:r>
              <a:rPr lang="nl-BE" sz="1200" b="0" i="0" kern="1200" dirty="0">
                <a:solidFill>
                  <a:schemeClr val="tx1"/>
                </a:solidFill>
                <a:effectLst/>
                <a:latin typeface="+mn-lt"/>
                <a:ea typeface="+mn-ea"/>
                <a:cs typeface="+mn-cs"/>
              </a:rPr>
              <a:t>Niet langer dan 10 seconden</a:t>
            </a:r>
          </a:p>
          <a:p>
            <a:pPr marL="0" indent="0">
              <a:buNone/>
            </a:pPr>
            <a:r>
              <a:rPr lang="nl-BE" sz="1200" b="0" i="0" kern="1200" dirty="0">
                <a:solidFill>
                  <a:schemeClr val="tx1"/>
                </a:solidFill>
                <a:effectLst/>
                <a:latin typeface="+mn-lt"/>
                <a:ea typeface="+mn-ea"/>
                <a:cs typeface="+mn-cs"/>
              </a:rPr>
              <a:t>Indien u twijfelt of de ademhaling normaal is, moet u handelen alsof het niet normaal ademt en u klaarmaken om reanimatie te starten.</a:t>
            </a:r>
          </a:p>
          <a:p>
            <a:pPr marL="0" indent="0">
              <a:buNone/>
            </a:pPr>
            <a:endParaRPr lang="nl-BE" sz="1200" b="0" i="0" kern="1200" dirty="0">
              <a:solidFill>
                <a:schemeClr val="tx1"/>
              </a:solidFill>
              <a:effectLst/>
              <a:latin typeface="+mn-lt"/>
              <a:ea typeface="+mn-ea"/>
              <a:cs typeface="+mn-cs"/>
            </a:endParaRPr>
          </a:p>
          <a:p>
            <a:pPr marL="0" indent="0">
              <a:buNone/>
            </a:pPr>
            <a:r>
              <a:rPr lang="nl-BE" sz="1200" b="0" i="0" kern="1200" dirty="0">
                <a:solidFill>
                  <a:schemeClr val="tx1"/>
                </a:solidFill>
                <a:effectLst/>
                <a:latin typeface="+mn-lt"/>
                <a:ea typeface="+mn-ea"/>
                <a:cs typeface="+mn-cs"/>
              </a:rPr>
              <a:t>5. Hulpdiensten verwittigen</a:t>
            </a:r>
          </a:p>
          <a:p>
            <a:pPr fontAlgn="base"/>
            <a:r>
              <a:rPr lang="nl-BE" sz="1200" b="0" i="0" kern="1200" dirty="0">
                <a:solidFill>
                  <a:schemeClr val="tx1"/>
                </a:solidFill>
                <a:effectLst/>
                <a:latin typeface="+mn-lt"/>
                <a:ea typeface="+mn-ea"/>
                <a:cs typeface="+mn-cs"/>
              </a:rPr>
              <a:t>Vraag indien mogelijk een omstander de hulpdiensten te bellen (112), doe het anders zelf.</a:t>
            </a:r>
          </a:p>
          <a:p>
            <a:pPr fontAlgn="base"/>
            <a:r>
              <a:rPr lang="nl-BE" sz="1200" b="0" i="0" kern="1200" dirty="0">
                <a:solidFill>
                  <a:schemeClr val="tx1"/>
                </a:solidFill>
                <a:effectLst/>
                <a:latin typeface="+mn-lt"/>
                <a:ea typeface="+mn-ea"/>
                <a:cs typeface="+mn-cs"/>
              </a:rPr>
              <a:t>Blijf indien mogelijk bij het slachtoffer wanneer u belt.</a:t>
            </a:r>
          </a:p>
          <a:p>
            <a:pPr fontAlgn="base"/>
            <a:r>
              <a:rPr lang="nl-BE" sz="1200" b="0" i="0" kern="1200" dirty="0">
                <a:solidFill>
                  <a:schemeClr val="tx1"/>
                </a:solidFill>
                <a:effectLst/>
                <a:latin typeface="+mn-lt"/>
                <a:ea typeface="+mn-ea"/>
                <a:cs typeface="+mn-cs"/>
              </a:rPr>
              <a:t>Activeer de luidsprekerfunctie op de telefoon om de communicatie met de operator van het hulpcentrum 112 te vergemakkelijken.</a:t>
            </a:r>
          </a:p>
          <a:p>
            <a:pPr marL="0" indent="0">
              <a:buNone/>
            </a:pPr>
            <a:endParaRPr lang="nl-BE" sz="1200" b="0" i="0" kern="1200" dirty="0">
              <a:solidFill>
                <a:schemeClr val="tx1"/>
              </a:solidFill>
              <a:effectLst/>
              <a:latin typeface="+mn-lt"/>
              <a:ea typeface="+mn-ea"/>
              <a:cs typeface="+mn-cs"/>
            </a:endParaRPr>
          </a:p>
          <a:p>
            <a:pPr marL="0" indent="0">
              <a:buNone/>
            </a:pPr>
            <a:r>
              <a:rPr lang="nl-BE" sz="1200" b="0" i="0" kern="1200" dirty="0">
                <a:solidFill>
                  <a:schemeClr val="tx1"/>
                </a:solidFill>
                <a:effectLst/>
                <a:latin typeface="+mn-lt"/>
                <a:ea typeface="+mn-ea"/>
                <a:cs typeface="+mn-cs"/>
              </a:rPr>
              <a:t>6. Stuur iemand om AED</a:t>
            </a:r>
          </a:p>
          <a:p>
            <a:pPr marL="0" indent="0">
              <a:buNone/>
            </a:pPr>
            <a:r>
              <a:rPr lang="nl-BE" sz="1200" b="0" i="0" kern="1200" dirty="0">
                <a:solidFill>
                  <a:schemeClr val="tx1"/>
                </a:solidFill>
                <a:effectLst/>
                <a:latin typeface="+mn-lt"/>
                <a:ea typeface="+mn-ea"/>
                <a:cs typeface="+mn-cs"/>
              </a:rPr>
              <a:t>Stuur een omstander om een AED indien er één in de buurt is. Bent u alleen, verlaat het slachtoffer niet en start onmiddellijk CPR.</a:t>
            </a:r>
          </a:p>
          <a:p>
            <a:pPr marL="0" indent="0">
              <a:buNone/>
            </a:pPr>
            <a:endParaRPr lang="nl-BE" sz="1200" b="0" i="0" kern="1200" dirty="0">
              <a:solidFill>
                <a:schemeClr val="tx1"/>
              </a:solidFill>
              <a:effectLst/>
              <a:latin typeface="+mn-lt"/>
              <a:ea typeface="+mn-ea"/>
              <a:cs typeface="+mn-cs"/>
            </a:endParaRPr>
          </a:p>
          <a:p>
            <a:pPr marL="0" indent="0">
              <a:buNone/>
            </a:pPr>
            <a:r>
              <a:rPr lang="nl-BE" sz="1200" b="0" i="0" kern="1200" dirty="0">
                <a:solidFill>
                  <a:schemeClr val="tx1"/>
                </a:solidFill>
                <a:effectLst/>
                <a:latin typeface="+mn-lt"/>
                <a:ea typeface="+mn-ea"/>
                <a:cs typeface="+mn-cs"/>
              </a:rPr>
              <a:t>7. Start </a:t>
            </a:r>
            <a:r>
              <a:rPr lang="nl-BE" sz="1200" b="0" i="0" kern="1200" dirty="0" err="1">
                <a:solidFill>
                  <a:schemeClr val="tx1"/>
                </a:solidFill>
                <a:effectLst/>
                <a:latin typeface="+mn-lt"/>
                <a:ea typeface="+mn-ea"/>
                <a:cs typeface="+mn-cs"/>
              </a:rPr>
              <a:t>Borstcompressies</a:t>
            </a:r>
            <a:r>
              <a:rPr lang="nl-BE" sz="1200" b="0" i="0" kern="1200" dirty="0">
                <a:solidFill>
                  <a:schemeClr val="tx1"/>
                </a:solidFill>
                <a:effectLst/>
                <a:latin typeface="+mn-lt"/>
                <a:ea typeface="+mn-ea"/>
                <a:cs typeface="+mn-cs"/>
              </a:rPr>
              <a:t> en beademingen</a:t>
            </a:r>
          </a:p>
          <a:p>
            <a:pPr marL="0" indent="0">
              <a:buNone/>
            </a:pPr>
            <a:r>
              <a:rPr lang="nl-BE" sz="1200" b="0" i="0" kern="1200" dirty="0">
                <a:solidFill>
                  <a:schemeClr val="tx1"/>
                </a:solidFill>
                <a:effectLst/>
                <a:latin typeface="+mn-lt"/>
                <a:ea typeface="+mn-ea"/>
                <a:cs typeface="+mn-cs"/>
              </a:rPr>
              <a:t>(zie volgende slides)</a:t>
            </a:r>
          </a:p>
          <a:p>
            <a:pPr marL="0" indent="0">
              <a:buNone/>
            </a:pPr>
            <a:endParaRPr lang="nl-NL" dirty="0"/>
          </a:p>
          <a:p>
            <a:pPr marL="0" indent="0">
              <a:buNone/>
            </a:pPr>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46</a:t>
            </a:fld>
            <a:endParaRPr lang="nl-NL"/>
          </a:p>
        </p:txBody>
      </p:sp>
    </p:spTree>
    <p:extLst>
      <p:ext uri="{BB962C8B-B14F-4D97-AF65-F5344CB8AC3E}">
        <p14:creationId xmlns:p14="http://schemas.microsoft.com/office/powerpoint/2010/main" val="418703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3</a:t>
            </a:fld>
            <a:endParaRPr lang="nl-NL"/>
          </a:p>
        </p:txBody>
      </p:sp>
    </p:spTree>
    <p:extLst>
      <p:ext uri="{BB962C8B-B14F-4D97-AF65-F5344CB8AC3E}">
        <p14:creationId xmlns:p14="http://schemas.microsoft.com/office/powerpoint/2010/main" val="40979243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Liedjes:</a:t>
            </a:r>
          </a:p>
          <a:p>
            <a:r>
              <a:rPr lang="nl-BE" dirty="0" err="1" smtClean="0"/>
              <a:t>Staying</a:t>
            </a:r>
            <a:r>
              <a:rPr lang="nl-BE" dirty="0" smtClean="0"/>
              <a:t> </a:t>
            </a:r>
            <a:r>
              <a:rPr lang="nl-BE" dirty="0" err="1" smtClean="0"/>
              <a:t>alive</a:t>
            </a:r>
            <a:r>
              <a:rPr lang="nl-BE" dirty="0" smtClean="0"/>
              <a:t> </a:t>
            </a:r>
          </a:p>
          <a:p>
            <a:r>
              <a:rPr lang="nl-BE" dirty="0" smtClean="0"/>
              <a:t>10 000</a:t>
            </a:r>
            <a:r>
              <a:rPr lang="nl-BE" baseline="0" dirty="0" smtClean="0"/>
              <a:t> luchtballonnen</a:t>
            </a:r>
          </a:p>
          <a:p>
            <a:r>
              <a:rPr lang="nl-BE" baseline="0" dirty="0" err="1" smtClean="0"/>
              <a:t>Another</a:t>
            </a:r>
            <a:r>
              <a:rPr lang="nl-BE" baseline="0" dirty="0" smtClean="0"/>
              <a:t> </a:t>
            </a:r>
            <a:r>
              <a:rPr lang="nl-BE" baseline="0" dirty="0" err="1" smtClean="0"/>
              <a:t>one</a:t>
            </a:r>
            <a:r>
              <a:rPr lang="nl-BE" baseline="0" dirty="0" smtClean="0"/>
              <a:t> </a:t>
            </a:r>
            <a:r>
              <a:rPr lang="nl-BE" baseline="0" dirty="0" err="1" smtClean="0"/>
              <a:t>bites</a:t>
            </a:r>
            <a:r>
              <a:rPr lang="nl-BE" baseline="0" dirty="0" smtClean="0"/>
              <a:t> </a:t>
            </a:r>
            <a:r>
              <a:rPr lang="nl-BE" baseline="0" dirty="0" err="1" smtClean="0"/>
              <a:t>the</a:t>
            </a:r>
            <a:r>
              <a:rPr lang="nl-BE" baseline="0" dirty="0" smtClean="0"/>
              <a:t> </a:t>
            </a:r>
            <a:r>
              <a:rPr lang="nl-BE" baseline="0" dirty="0" err="1" smtClean="0"/>
              <a:t>dust</a:t>
            </a:r>
            <a:endParaRPr lang="nl-BE" baseline="0" dirty="0" smtClean="0"/>
          </a:p>
          <a:p>
            <a:r>
              <a:rPr lang="nl-BE" baseline="0" dirty="0" smtClean="0"/>
              <a:t>I </a:t>
            </a:r>
            <a:r>
              <a:rPr lang="nl-BE" baseline="0" dirty="0" err="1" smtClean="0"/>
              <a:t>will</a:t>
            </a:r>
            <a:r>
              <a:rPr lang="nl-BE" baseline="0" dirty="0" smtClean="0"/>
              <a:t> </a:t>
            </a:r>
            <a:r>
              <a:rPr lang="nl-BE" baseline="0" dirty="0" err="1" smtClean="0"/>
              <a:t>survive</a:t>
            </a:r>
            <a:endParaRPr lang="nl-BE" baseline="0" dirty="0" smtClean="0"/>
          </a:p>
          <a:p>
            <a:r>
              <a:rPr lang="nl-BE" baseline="0" dirty="0" smtClean="0"/>
              <a:t>Hoedje van papier</a:t>
            </a:r>
          </a:p>
          <a:p>
            <a:endParaRPr lang="nl-BE"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47</a:t>
            </a:fld>
            <a:endParaRPr lang="nl-NL"/>
          </a:p>
        </p:txBody>
      </p:sp>
    </p:spTree>
    <p:extLst>
      <p:ext uri="{BB962C8B-B14F-4D97-AF65-F5344CB8AC3E}">
        <p14:creationId xmlns:p14="http://schemas.microsoft.com/office/powerpoint/2010/main" val="324002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Standaard </a:t>
            </a:r>
            <a:r>
              <a:rPr lang="nl-BE" sz="1200" b="0" i="0" kern="1200" dirty="0" err="1">
                <a:solidFill>
                  <a:schemeClr val="tx1"/>
                </a:solidFill>
                <a:effectLst/>
                <a:latin typeface="+mn-lt"/>
                <a:ea typeface="+mn-ea"/>
                <a:cs typeface="+mn-cs"/>
              </a:rPr>
              <a:t>AED's</a:t>
            </a:r>
            <a:r>
              <a:rPr lang="nl-BE" sz="1200" b="0" i="0" kern="1200" dirty="0">
                <a:solidFill>
                  <a:schemeClr val="tx1"/>
                </a:solidFill>
                <a:effectLst/>
                <a:latin typeface="+mn-lt"/>
                <a:ea typeface="+mn-ea"/>
                <a:cs typeface="+mn-cs"/>
              </a:rPr>
              <a:t> zijn geschikt voor gebruik bij kinderen ouder dan 8 jaar. Gebruik voor kinderen van 1 tot 8 jaar pediatrische elektroden, samen met een stroomverzwakker of in pediatrische modus, indien beschikbaar.</a:t>
            </a:r>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49</a:t>
            </a:fld>
            <a:endParaRPr lang="nl-NL"/>
          </a:p>
        </p:txBody>
      </p:sp>
    </p:spTree>
    <p:extLst>
      <p:ext uri="{BB962C8B-B14F-4D97-AF65-F5344CB8AC3E}">
        <p14:creationId xmlns:p14="http://schemas.microsoft.com/office/powerpoint/2010/main" val="624397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56</a:t>
            </a:fld>
            <a:endParaRPr lang="nl-NL"/>
          </a:p>
        </p:txBody>
      </p:sp>
    </p:spTree>
    <p:extLst>
      <p:ext uri="{BB962C8B-B14F-4D97-AF65-F5344CB8AC3E}">
        <p14:creationId xmlns:p14="http://schemas.microsoft.com/office/powerpoint/2010/main" val="1245531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57</a:t>
            </a:fld>
            <a:endParaRPr lang="nl-NL"/>
          </a:p>
        </p:txBody>
      </p:sp>
    </p:spTree>
    <p:extLst>
      <p:ext uri="{BB962C8B-B14F-4D97-AF65-F5344CB8AC3E}">
        <p14:creationId xmlns:p14="http://schemas.microsoft.com/office/powerpoint/2010/main" val="112174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Positionering van een slachtoffer dat normaal ademt maar niet reageert</a:t>
            </a:r>
          </a:p>
          <a:p>
            <a:r>
              <a:rPr lang="nl-BE" sz="1200" b="0" i="0" u="none" kern="1200" dirty="0">
                <a:solidFill>
                  <a:schemeClr val="tx1"/>
                </a:solidFill>
                <a:effectLst/>
                <a:latin typeface="+mn-lt"/>
                <a:ea typeface="+mn-ea"/>
                <a:cs typeface="+mn-cs"/>
              </a:rPr>
              <a:t>Bij ieder bewusteloos slachtoffer is de </a:t>
            </a:r>
            <a:r>
              <a:rPr lang="nl-BE" sz="1200" b="0" i="0" u="sng" strike="noStrike" kern="1200" dirty="0">
                <a:solidFill>
                  <a:schemeClr val="tx1"/>
                </a:solidFill>
                <a:effectLst/>
                <a:latin typeface="+mn-lt"/>
                <a:ea typeface="+mn-ea"/>
                <a:cs typeface="+mn-cs"/>
                <a:hlinkClick r:id="rId3" tooltip="Luchtwegen"/>
              </a:rPr>
              <a:t>luchtweg</a:t>
            </a:r>
            <a:r>
              <a:rPr lang="nl-BE" sz="1200" b="0" i="0" u="none" kern="1200" dirty="0">
                <a:solidFill>
                  <a:schemeClr val="tx1"/>
                </a:solidFill>
                <a:effectLst/>
                <a:latin typeface="+mn-lt"/>
                <a:ea typeface="+mn-ea"/>
                <a:cs typeface="+mn-cs"/>
              </a:rPr>
              <a:t> bedreigd doordat de </a:t>
            </a:r>
            <a:r>
              <a:rPr lang="nl-BE" sz="1200" b="0" i="0" u="none" strike="noStrike" kern="1200" dirty="0">
                <a:solidFill>
                  <a:schemeClr val="tx1"/>
                </a:solidFill>
                <a:effectLst/>
                <a:latin typeface="+mn-lt"/>
                <a:ea typeface="+mn-ea"/>
                <a:cs typeface="+mn-cs"/>
                <a:hlinkClick r:id="rId4" tooltip="Tong (anatomie)"/>
              </a:rPr>
              <a:t>tong</a:t>
            </a:r>
            <a:r>
              <a:rPr lang="nl-BE" sz="1200" b="0" i="0" u="none" kern="1200" dirty="0">
                <a:solidFill>
                  <a:schemeClr val="tx1"/>
                </a:solidFill>
                <a:effectLst/>
                <a:latin typeface="+mn-lt"/>
                <a:ea typeface="+mn-ea"/>
                <a:cs typeface="+mn-cs"/>
              </a:rPr>
              <a:t> als gevolg van verslapping van de spieren in de </a:t>
            </a:r>
            <a:r>
              <a:rPr lang="nl-BE" sz="1200" b="0" i="0" u="none" strike="noStrike" kern="1200" dirty="0">
                <a:solidFill>
                  <a:schemeClr val="tx1"/>
                </a:solidFill>
                <a:effectLst/>
                <a:latin typeface="+mn-lt"/>
                <a:ea typeface="+mn-ea"/>
                <a:cs typeface="+mn-cs"/>
                <a:hlinkClick r:id="rId5" tooltip="Keelholte"/>
              </a:rPr>
              <a:t>keelholte</a:t>
            </a:r>
            <a:r>
              <a:rPr lang="nl-BE" sz="1200" b="0" i="0" u="none" kern="1200" dirty="0">
                <a:solidFill>
                  <a:schemeClr val="tx1"/>
                </a:solidFill>
                <a:effectLst/>
                <a:latin typeface="+mn-lt"/>
                <a:ea typeface="+mn-ea"/>
                <a:cs typeface="+mn-cs"/>
              </a:rPr>
              <a:t> kan zakken en daarmee de luchtweg kan blokkeren. Bovendien is er een risico dat bij braken de inhoud van de maag in de luchtwegen en longen terechtkomt.</a:t>
            </a:r>
            <a:endParaRPr lang="nl-BE" u="none" dirty="0"/>
          </a:p>
          <a:p>
            <a:endParaRPr lang="nl-BE"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59</a:t>
            </a:fld>
            <a:endParaRPr lang="nl-NL"/>
          </a:p>
        </p:txBody>
      </p:sp>
    </p:spTree>
    <p:extLst>
      <p:ext uri="{BB962C8B-B14F-4D97-AF65-F5344CB8AC3E}">
        <p14:creationId xmlns:p14="http://schemas.microsoft.com/office/powerpoint/2010/main" val="1856959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andere kant leggen na halfuur</a:t>
            </a:r>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60</a:t>
            </a:fld>
            <a:endParaRPr lang="nl-NL"/>
          </a:p>
        </p:txBody>
      </p:sp>
    </p:spTree>
    <p:extLst>
      <p:ext uri="{BB962C8B-B14F-4D97-AF65-F5344CB8AC3E}">
        <p14:creationId xmlns:p14="http://schemas.microsoft.com/office/powerpoint/2010/main" val="865223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Neusbloeding kan vaak zorgen voor misselijkheid wanneer bloed ingeslikt wordt.</a:t>
            </a:r>
          </a:p>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63</a:t>
            </a:fld>
            <a:endParaRPr lang="nl-NL"/>
          </a:p>
        </p:txBody>
      </p:sp>
    </p:spTree>
    <p:extLst>
      <p:ext uri="{BB962C8B-B14F-4D97-AF65-F5344CB8AC3E}">
        <p14:creationId xmlns:p14="http://schemas.microsoft.com/office/powerpoint/2010/main" val="3605859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verschillende graden</a:t>
            </a:r>
          </a:p>
          <a:p>
            <a:r>
              <a:rPr lang="nl-NL" dirty="0"/>
              <a:t>Bij een kleine aanval lijkt het slachtoffer er plots even niet bij te zijn, zonder dat het daarbij valt. </a:t>
            </a:r>
          </a:p>
          <a:p>
            <a:r>
              <a:rPr lang="nl-NL" dirty="0"/>
              <a:t>Bij een grote aanval verliest het slachtoffer plots het bewustzijn en spant deze ongewild de spieren op. Het slachtoffer maakt schokkende bewegingen.</a:t>
            </a:r>
          </a:p>
          <a:p>
            <a:r>
              <a:rPr lang="nl-NL" dirty="0"/>
              <a:t>Deze aanval kan meerdere minuten duren. Het slachtoffer is meestal verward en erg moe. Vaak kan deze zich ook niets meer herinneren.</a:t>
            </a:r>
          </a:p>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65</a:t>
            </a:fld>
            <a:endParaRPr lang="nl-NL"/>
          </a:p>
        </p:txBody>
      </p:sp>
    </p:spTree>
    <p:extLst>
      <p:ext uri="{BB962C8B-B14F-4D97-AF65-F5344CB8AC3E}">
        <p14:creationId xmlns:p14="http://schemas.microsoft.com/office/powerpoint/2010/main" val="3525218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de hyperventilatie blijft aanhouden, alarmeer dan de hulpdiensten of een arts.</a:t>
            </a:r>
          </a:p>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67</a:t>
            </a:fld>
            <a:endParaRPr lang="nl-NL"/>
          </a:p>
        </p:txBody>
      </p:sp>
    </p:spTree>
    <p:extLst>
      <p:ext uri="{BB962C8B-B14F-4D97-AF65-F5344CB8AC3E}">
        <p14:creationId xmlns:p14="http://schemas.microsoft.com/office/powerpoint/2010/main" val="3940897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69</a:t>
            </a:fld>
            <a:endParaRPr lang="nl-NL"/>
          </a:p>
        </p:txBody>
      </p:sp>
    </p:spTree>
    <p:extLst>
      <p:ext uri="{BB962C8B-B14F-4D97-AF65-F5344CB8AC3E}">
        <p14:creationId xmlns:p14="http://schemas.microsoft.com/office/powerpoint/2010/main" val="5404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Vragen naar wat de belangrijkste zaken zijn in een </a:t>
            </a:r>
            <a:r>
              <a:rPr lang="nl-BE" dirty="0" smtClean="0"/>
              <a:t>EHBO-koffer</a:t>
            </a:r>
          </a:p>
          <a:p>
            <a:r>
              <a:rPr lang="nl-BE" dirty="0" smtClean="0"/>
              <a:t>Wat</a:t>
            </a:r>
            <a:r>
              <a:rPr lang="nl-BE" baseline="0" dirty="0" smtClean="0"/>
              <a:t> hebben zij in hun EHBO koffer?</a:t>
            </a:r>
            <a:endParaRPr lang="nl-BE"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4</a:t>
            </a:fld>
            <a:endParaRPr lang="nl-NL"/>
          </a:p>
        </p:txBody>
      </p:sp>
    </p:spTree>
    <p:extLst>
      <p:ext uri="{BB962C8B-B14F-4D97-AF65-F5344CB8AC3E}">
        <p14:creationId xmlns:p14="http://schemas.microsoft.com/office/powerpoint/2010/main" val="2881242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70</a:t>
            </a:fld>
            <a:endParaRPr lang="nl-NL"/>
          </a:p>
        </p:txBody>
      </p:sp>
    </p:spTree>
    <p:extLst>
      <p:ext uri="{BB962C8B-B14F-4D97-AF65-F5344CB8AC3E}">
        <p14:creationId xmlns:p14="http://schemas.microsoft.com/office/powerpoint/2010/main" val="1563610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72</a:t>
            </a:fld>
            <a:endParaRPr lang="nl-NL"/>
          </a:p>
        </p:txBody>
      </p:sp>
    </p:spTree>
    <p:extLst>
      <p:ext uri="{BB962C8B-B14F-4D97-AF65-F5344CB8AC3E}">
        <p14:creationId xmlns:p14="http://schemas.microsoft.com/office/powerpoint/2010/main" val="270376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74</a:t>
            </a:fld>
            <a:endParaRPr lang="nl-NL"/>
          </a:p>
        </p:txBody>
      </p:sp>
    </p:spTree>
    <p:extLst>
      <p:ext uri="{BB962C8B-B14F-4D97-AF65-F5344CB8AC3E}">
        <p14:creationId xmlns:p14="http://schemas.microsoft.com/office/powerpoint/2010/main" val="1050848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84</a:t>
            </a:fld>
            <a:endParaRPr lang="nl-NL"/>
          </a:p>
        </p:txBody>
      </p:sp>
    </p:spTree>
    <p:extLst>
      <p:ext uri="{BB962C8B-B14F-4D97-AF65-F5344CB8AC3E}">
        <p14:creationId xmlns:p14="http://schemas.microsoft.com/office/powerpoint/2010/main" val="3653726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86</a:t>
            </a:fld>
            <a:endParaRPr lang="nl-NL"/>
          </a:p>
        </p:txBody>
      </p:sp>
    </p:spTree>
    <p:extLst>
      <p:ext uri="{BB962C8B-B14F-4D97-AF65-F5344CB8AC3E}">
        <p14:creationId xmlns:p14="http://schemas.microsoft.com/office/powerpoint/2010/main" val="2478665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87</a:t>
            </a:fld>
            <a:endParaRPr lang="nl-NL"/>
          </a:p>
        </p:txBody>
      </p:sp>
    </p:spTree>
    <p:extLst>
      <p:ext uri="{BB962C8B-B14F-4D97-AF65-F5344CB8AC3E}">
        <p14:creationId xmlns:p14="http://schemas.microsoft.com/office/powerpoint/2010/main" val="3477759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91</a:t>
            </a:fld>
            <a:endParaRPr lang="nl-NL"/>
          </a:p>
        </p:txBody>
      </p:sp>
    </p:spTree>
    <p:extLst>
      <p:ext uri="{BB962C8B-B14F-4D97-AF65-F5344CB8AC3E}">
        <p14:creationId xmlns:p14="http://schemas.microsoft.com/office/powerpoint/2010/main" val="3887229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a:solidFill>
                  <a:schemeClr val="tx1"/>
                </a:solidFill>
                <a:effectLst/>
                <a:latin typeface="+mn-lt"/>
                <a:ea typeface="+mn-ea"/>
                <a:cs typeface="+mn-cs"/>
              </a:rPr>
              <a:t>Wat de locatie betreft</a:t>
            </a:r>
          </a:p>
          <a:p>
            <a:r>
              <a:rPr lang="nl-BE" sz="1200" b="0" i="0" kern="1200" dirty="0">
                <a:solidFill>
                  <a:schemeClr val="tx1"/>
                </a:solidFill>
                <a:effectLst/>
                <a:latin typeface="+mn-lt"/>
                <a:ea typeface="+mn-ea"/>
                <a:cs typeface="+mn-cs"/>
              </a:rPr>
              <a:t>Het volledig adres: straat, nummer, gemeente…</a:t>
            </a:r>
          </a:p>
          <a:p>
            <a:r>
              <a:rPr lang="nl-BE" sz="1200" b="0" i="0" kern="1200" dirty="0">
                <a:solidFill>
                  <a:schemeClr val="tx1"/>
                </a:solidFill>
                <a:effectLst/>
                <a:latin typeface="+mn-lt"/>
                <a:ea typeface="+mn-ea"/>
                <a:cs typeface="+mn-cs"/>
              </a:rPr>
              <a:t>De exacte plek: verdieping, kantoornummer.</a:t>
            </a:r>
          </a:p>
          <a:p>
            <a:r>
              <a:rPr lang="nl-BE" sz="1200" b="0" i="0" kern="1200" dirty="0">
                <a:solidFill>
                  <a:schemeClr val="tx1"/>
                </a:solidFill>
                <a:effectLst/>
                <a:latin typeface="+mn-lt"/>
                <a:ea typeface="+mn-ea"/>
                <a:cs typeface="+mn-cs"/>
              </a:rPr>
              <a:t>Op de weg: richting van het verkeer, kilometerpaal,…</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Wat de slachtoffers betreft</a:t>
            </a:r>
          </a:p>
          <a:p>
            <a:r>
              <a:rPr lang="nl-BE" sz="1200" b="0" i="0" kern="1200" dirty="0">
                <a:solidFill>
                  <a:schemeClr val="tx1"/>
                </a:solidFill>
                <a:effectLst/>
                <a:latin typeface="+mn-lt"/>
                <a:ea typeface="+mn-ea"/>
                <a:cs typeface="+mn-cs"/>
              </a:rPr>
              <a:t>Het aantal.</a:t>
            </a:r>
          </a:p>
          <a:p>
            <a:r>
              <a:rPr lang="nl-BE" sz="1200" b="0" i="0" kern="1200" dirty="0">
                <a:solidFill>
                  <a:schemeClr val="tx1"/>
                </a:solidFill>
                <a:effectLst/>
                <a:latin typeface="+mn-lt"/>
                <a:ea typeface="+mn-ea"/>
                <a:cs typeface="+mn-cs"/>
              </a:rPr>
              <a:t>De leeftijdscategorie: baby, kind, volwassene.</a:t>
            </a:r>
          </a:p>
          <a:p>
            <a:r>
              <a:rPr lang="nl-BE" sz="1200" b="0" i="0" kern="1200" dirty="0">
                <a:solidFill>
                  <a:schemeClr val="tx1"/>
                </a:solidFill>
                <a:effectLst/>
                <a:latin typeface="+mn-lt"/>
                <a:ea typeface="+mn-ea"/>
                <a:cs typeface="+mn-cs"/>
              </a:rPr>
              <a:t>Gezondheidstoestand: bewustzijn, ademhaling, bloedingen, zwangere vrouw,…</a:t>
            </a:r>
          </a:p>
          <a:p>
            <a:r>
              <a:rPr lang="nl-BE" sz="1200" b="0" i="0" kern="1200" dirty="0">
                <a:solidFill>
                  <a:schemeClr val="tx1"/>
                </a:solidFill>
                <a:effectLst/>
                <a:latin typeface="+mn-lt"/>
                <a:ea typeface="+mn-ea"/>
                <a:cs typeface="+mn-cs"/>
              </a:rPr>
              <a:t>Bijzondere omstandigheden: slachtoffer is toegankelijk, gekneld,…</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Wat het probleem betreft</a:t>
            </a:r>
          </a:p>
          <a:p>
            <a:r>
              <a:rPr lang="nl-BE" sz="1200" b="0" i="0" kern="1200" dirty="0">
                <a:solidFill>
                  <a:schemeClr val="tx1"/>
                </a:solidFill>
                <a:effectLst/>
                <a:latin typeface="+mn-lt"/>
                <a:ea typeface="+mn-ea"/>
                <a:cs typeface="+mn-cs"/>
              </a:rPr>
              <a:t>De aard: val, brandwonde, flauwte, verkeersongeluk…</a:t>
            </a:r>
          </a:p>
          <a:p>
            <a:r>
              <a:rPr lang="nl-BE" sz="1200" b="0" i="0" kern="1200" dirty="0">
                <a:solidFill>
                  <a:schemeClr val="tx1"/>
                </a:solidFill>
                <a:effectLst/>
                <a:latin typeface="+mn-lt"/>
                <a:ea typeface="+mn-ea"/>
                <a:cs typeface="+mn-cs"/>
              </a:rPr>
              <a:t>De omstandigheden: wat is er gebeurd? Hoe is het gebeurd?…</a:t>
            </a:r>
          </a:p>
          <a:p>
            <a:endParaRPr lang="nl-BE" sz="1200" b="0" i="0" kern="1200" dirty="0">
              <a:solidFill>
                <a:schemeClr val="tx1"/>
              </a:solidFill>
              <a:effectLst/>
              <a:latin typeface="+mn-lt"/>
              <a:ea typeface="+mn-ea"/>
              <a:cs typeface="+mn-cs"/>
            </a:endParaRPr>
          </a:p>
          <a:p>
            <a:r>
              <a:rPr lang="nl-BE" sz="1200" b="0" i="0" kern="1200" dirty="0">
                <a:solidFill>
                  <a:schemeClr val="tx1"/>
                </a:solidFill>
                <a:effectLst/>
                <a:latin typeface="+mn-lt"/>
                <a:ea typeface="+mn-ea"/>
                <a:cs typeface="+mn-cs"/>
              </a:rPr>
              <a:t>Andere inlichtingen</a:t>
            </a:r>
          </a:p>
          <a:p>
            <a:r>
              <a:rPr lang="nl-BE" sz="1200" b="0" i="0" kern="1200" dirty="0">
                <a:solidFill>
                  <a:schemeClr val="tx1"/>
                </a:solidFill>
                <a:effectLst/>
                <a:latin typeface="+mn-lt"/>
                <a:ea typeface="+mn-ea"/>
                <a:cs typeface="+mn-cs"/>
              </a:rPr>
              <a:t>Onmiddellijk of eventueel gevaar: brand, </a:t>
            </a:r>
            <a:r>
              <a:rPr lang="nl-BE" sz="1200" b="0" i="0" kern="1200" dirty="0" smtClean="0">
                <a:solidFill>
                  <a:schemeClr val="tx1"/>
                </a:solidFill>
                <a:effectLst/>
                <a:latin typeface="+mn-lt"/>
                <a:ea typeface="+mn-ea"/>
                <a:cs typeface="+mn-cs"/>
              </a:rPr>
              <a:t>ontploffing,…</a:t>
            </a:r>
            <a:endParaRPr lang="nl-BE" sz="1200" b="0" i="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93</a:t>
            </a:fld>
            <a:endParaRPr lang="nl-NL"/>
          </a:p>
        </p:txBody>
      </p:sp>
    </p:spTree>
    <p:extLst>
      <p:ext uri="{BB962C8B-B14F-4D97-AF65-F5344CB8AC3E}">
        <p14:creationId xmlns:p14="http://schemas.microsoft.com/office/powerpoint/2010/main" val="137218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5</a:t>
            </a:fld>
            <a:endParaRPr lang="nl-NL"/>
          </a:p>
        </p:txBody>
      </p:sp>
    </p:spTree>
    <p:extLst>
      <p:ext uri="{BB962C8B-B14F-4D97-AF65-F5344CB8AC3E}">
        <p14:creationId xmlns:p14="http://schemas.microsoft.com/office/powerpoint/2010/main" val="197742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Als leider mag je dus niet op eigen initiatief medicatie geven, ook niet als je dit geneesmiddel kan verkrijgen zonder doktersvoorschrift. Het toedienen van medicatie zonder dat je daarvoor de vereiste kwalificatie bezit, wordt immers beschouwd als het onwettig uitoefenen van de geneeskunde. Als het kind een allergische reactie of nevenwerking zou krijgen op de toegediende medicatie, kan je aansprakelijk worden gesteld voor lichamelijke schade als gevolg van het toedienen van medicatie. De praktijk (jeugdwerking, kampcontext …) toont aan dat het wel eens nodig is dat een jeugdleider toch medicatie toedient. Indien dit op gewoonlijke wijze gebeurt, kan een jeugdleider hiervoor aansprakelijk gesteld worden. Een kampcontext valt hier doorgaans niet onder. Het blijft hierbij dan wel belangrijk om steeds over de juiste informatie te beschikken. Vraag daarom van elke minderjarige die meegaat op kamp een ingevulde medische fiche, ondertekend door de ouders. Daarop moet staan welk geneesmiddel je moet toedienen, wanneer en in welke dosis. Schrijf op de verpakking duidelijk de naam van het kind en de toe te dienen dosis. </a:t>
            </a:r>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6</a:t>
            </a:fld>
            <a:endParaRPr lang="nl-NL"/>
          </a:p>
        </p:txBody>
      </p:sp>
    </p:spTree>
    <p:extLst>
      <p:ext uri="{BB962C8B-B14F-4D97-AF65-F5344CB8AC3E}">
        <p14:creationId xmlns:p14="http://schemas.microsoft.com/office/powerpoint/2010/main" val="352967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7</a:t>
            </a:fld>
            <a:endParaRPr lang="nl-NL"/>
          </a:p>
        </p:txBody>
      </p:sp>
    </p:spTree>
    <p:extLst>
      <p:ext uri="{BB962C8B-B14F-4D97-AF65-F5344CB8AC3E}">
        <p14:creationId xmlns:p14="http://schemas.microsoft.com/office/powerpoint/2010/main" val="2906431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Antimetil</a:t>
            </a:r>
            <a:r>
              <a:rPr lang="nl-NL" dirty="0" smtClean="0"/>
              <a:t>: natuurlijk middel tegen</a:t>
            </a:r>
            <a:r>
              <a:rPr lang="nl-NL" baseline="0" dirty="0" smtClean="0"/>
              <a:t> maagpijn met gember</a:t>
            </a:r>
          </a:p>
          <a:p>
            <a:r>
              <a:rPr lang="nl-NL" baseline="0" dirty="0" err="1" smtClean="0"/>
              <a:t>Euceta</a:t>
            </a:r>
            <a:r>
              <a:rPr lang="nl-NL" baseline="0" dirty="0" smtClean="0"/>
              <a:t>/</a:t>
            </a:r>
            <a:r>
              <a:rPr lang="nl-NL" baseline="0" dirty="0" err="1" smtClean="0"/>
              <a:t>Mitopik</a:t>
            </a:r>
            <a:r>
              <a:rPr lang="nl-NL" baseline="0" dirty="0" smtClean="0"/>
              <a:t>: insectenbeten zalf </a:t>
            </a:r>
          </a:p>
          <a:p>
            <a:r>
              <a:rPr lang="nl-NL" baseline="0" dirty="0" err="1" smtClean="0"/>
              <a:t>Flamigel</a:t>
            </a:r>
            <a:r>
              <a:rPr lang="nl-NL" baseline="0" dirty="0" smtClean="0"/>
              <a:t> is niet hetzelfde als </a:t>
            </a:r>
            <a:r>
              <a:rPr lang="nl-NL" baseline="0" dirty="0" err="1" smtClean="0"/>
              <a:t>flamazine</a:t>
            </a:r>
            <a:r>
              <a:rPr lang="nl-NL" baseline="0" dirty="0" smtClean="0"/>
              <a:t>! </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8</a:t>
            </a:fld>
            <a:endParaRPr lang="nl-NL"/>
          </a:p>
        </p:txBody>
      </p:sp>
    </p:spTree>
    <p:extLst>
      <p:ext uri="{BB962C8B-B14F-4D97-AF65-F5344CB8AC3E}">
        <p14:creationId xmlns:p14="http://schemas.microsoft.com/office/powerpoint/2010/main" val="120473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1393A15-DDAF-F44F-97B2-516FCA4D2BFB}" type="slidenum">
              <a:rPr lang="nl-NL" smtClean="0"/>
              <a:t>10</a:t>
            </a:fld>
            <a:endParaRPr lang="nl-NL"/>
          </a:p>
        </p:txBody>
      </p:sp>
    </p:spTree>
    <p:extLst>
      <p:ext uri="{BB962C8B-B14F-4D97-AF65-F5344CB8AC3E}">
        <p14:creationId xmlns:p14="http://schemas.microsoft.com/office/powerpoint/2010/main" val="162479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nl-NL"/>
              <a:t>Klik om stijl te bewerken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72EC841C-A401-45B0-9125-7544FE720DDA}" type="datetimeFigureOut">
              <a:rPr lang="nl-BE" smtClean="0"/>
              <a:pPr/>
              <a:t>10/06/2020</a:t>
            </a:fld>
            <a:endParaRPr lang="nl-BE"/>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nl-BE"/>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3BF0292D-F555-42A0-B34F-5F3A4EEB1195}" type="slidenum">
              <a:rPr lang="nl-BE" smtClean="0"/>
              <a:pPr/>
              <a:t>‹nr.›</a:t>
            </a:fld>
            <a:endParaRPr lang="nl-BE"/>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057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2EC841C-A401-45B0-9125-7544FE720DDA}" type="datetimeFigureOut">
              <a:rPr lang="nl-BE" smtClean="0"/>
              <a:pPr/>
              <a:t>10/06/2020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BF0292D-F555-42A0-B34F-5F3A4EEB1195}" type="slidenum">
              <a:rPr lang="nl-BE" smtClean="0"/>
              <a:pPr/>
              <a:t>‹nr.›</a:t>
            </a:fld>
            <a:endParaRPr lang="nl-BE"/>
          </a:p>
        </p:txBody>
      </p:sp>
    </p:spTree>
    <p:extLst>
      <p:ext uri="{BB962C8B-B14F-4D97-AF65-F5344CB8AC3E}">
        <p14:creationId xmlns:p14="http://schemas.microsoft.com/office/powerpoint/2010/main" val="87783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2EC841C-A401-45B0-9125-7544FE720DDA}" type="datetimeFigureOut">
              <a:rPr lang="nl-BE" smtClean="0"/>
              <a:pPr/>
              <a:t>10/06/2020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BF0292D-F555-42A0-B34F-5F3A4EEB1195}" type="slidenum">
              <a:rPr lang="nl-BE" smtClean="0"/>
              <a:pPr/>
              <a:t>‹nr.›</a:t>
            </a:fld>
            <a:endParaRPr lang="nl-BE"/>
          </a:p>
        </p:txBody>
      </p:sp>
    </p:spTree>
    <p:extLst>
      <p:ext uri="{BB962C8B-B14F-4D97-AF65-F5344CB8AC3E}">
        <p14:creationId xmlns:p14="http://schemas.microsoft.com/office/powerpoint/2010/main" val="185669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2EC841C-A401-45B0-9125-7544FE720DDA}" type="datetimeFigureOut">
              <a:rPr lang="nl-BE" smtClean="0"/>
              <a:pPr/>
              <a:t>10/06/2020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BF0292D-F555-42A0-B34F-5F3A4EEB1195}" type="slidenum">
              <a:rPr lang="nl-BE" smtClean="0"/>
              <a:pPr/>
              <a:t>‹nr.›</a:t>
            </a:fld>
            <a:endParaRPr lang="nl-BE"/>
          </a:p>
        </p:txBody>
      </p:sp>
    </p:spTree>
    <p:extLst>
      <p:ext uri="{BB962C8B-B14F-4D97-AF65-F5344CB8AC3E}">
        <p14:creationId xmlns:p14="http://schemas.microsoft.com/office/powerpoint/2010/main" val="370737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72EC841C-A401-45B0-9125-7544FE720DDA}" type="datetimeFigureOut">
              <a:rPr lang="nl-BE" smtClean="0"/>
              <a:pPr/>
              <a:t>10/06/2020</a:t>
            </a:fld>
            <a:endParaRPr lang="nl-BE"/>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nl-BE"/>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3BF0292D-F555-42A0-B34F-5F3A4EEB1195}" type="slidenum">
              <a:rPr lang="nl-BE" smtClean="0"/>
              <a:pPr/>
              <a:t>‹nr.›</a:t>
            </a:fld>
            <a:endParaRPr lang="nl-BE"/>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158885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2EC841C-A401-45B0-9125-7544FE720DDA}" type="datetimeFigureOut">
              <a:rPr lang="nl-BE" smtClean="0"/>
              <a:pPr/>
              <a:t>10/06/2020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BF0292D-F555-42A0-B34F-5F3A4EEB1195}" type="slidenum">
              <a:rPr lang="nl-BE" smtClean="0"/>
              <a:pPr/>
              <a:t>‹nr.›</a:t>
            </a:fld>
            <a:endParaRPr lang="nl-BE"/>
          </a:p>
        </p:txBody>
      </p:sp>
    </p:spTree>
    <p:extLst>
      <p:ext uri="{BB962C8B-B14F-4D97-AF65-F5344CB8AC3E}">
        <p14:creationId xmlns:p14="http://schemas.microsoft.com/office/powerpoint/2010/main" val="9997947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941832" y="2909102"/>
            <a:ext cx="3611880" cy="2996398"/>
          </a:xfrm>
        </p:spPr>
        <p:txBody>
          <a:body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
Tweede niveau
Derde niveau
Vierde niveau
Vijfde niveau</a:t>
            </a:r>
            <a:endParaRPr lang="en-US" dirty="0"/>
          </a:p>
        </p:txBody>
      </p:sp>
      <p:sp>
        <p:nvSpPr>
          <p:cNvPr id="6" name="Content Placeholder 5"/>
          <p:cNvSpPr>
            <a:spLocks noGrp="1"/>
          </p:cNvSpPr>
          <p:nvPr>
            <p:ph sz="quarter" idx="4"/>
          </p:nvPr>
        </p:nvSpPr>
        <p:spPr>
          <a:xfrm>
            <a:off x="4975398" y="2909102"/>
            <a:ext cx="3611880" cy="2996398"/>
          </a:xfrm>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72EC841C-A401-45B0-9125-7544FE720DDA}" type="datetimeFigureOut">
              <a:rPr lang="nl-BE" smtClean="0"/>
              <a:pPr/>
              <a:t>10/06/2020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BF0292D-F555-42A0-B34F-5F3A4EEB1195}" type="slidenum">
              <a:rPr lang="nl-BE" smtClean="0"/>
              <a:pPr/>
              <a:t>‹nr.›</a:t>
            </a:fld>
            <a:endParaRPr lang="nl-BE"/>
          </a:p>
        </p:txBody>
      </p:sp>
    </p:spTree>
    <p:extLst>
      <p:ext uri="{BB962C8B-B14F-4D97-AF65-F5344CB8AC3E}">
        <p14:creationId xmlns:p14="http://schemas.microsoft.com/office/powerpoint/2010/main" val="94586161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2EC841C-A401-45B0-9125-7544FE720DDA}" type="datetimeFigureOut">
              <a:rPr lang="nl-BE" smtClean="0"/>
              <a:pPr/>
              <a:t>10/06/2020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BF0292D-F555-42A0-B34F-5F3A4EEB1195}" type="slidenum">
              <a:rPr lang="nl-BE" smtClean="0"/>
              <a:pPr/>
              <a:t>‹nr.›</a:t>
            </a:fld>
            <a:endParaRPr lang="nl-BE"/>
          </a:p>
        </p:txBody>
      </p:sp>
    </p:spTree>
    <p:extLst>
      <p:ext uri="{BB962C8B-B14F-4D97-AF65-F5344CB8AC3E}">
        <p14:creationId xmlns:p14="http://schemas.microsoft.com/office/powerpoint/2010/main" val="169861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C841C-A401-45B0-9125-7544FE720DDA}" type="datetimeFigureOut">
              <a:rPr lang="nl-BE" smtClean="0"/>
              <a:pPr/>
              <a:t>10/06/2020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BF0292D-F555-42A0-B34F-5F3A4EEB1195}" type="slidenum">
              <a:rPr lang="nl-BE" smtClean="0"/>
              <a:pPr/>
              <a:t>‹nr.›</a:t>
            </a:fld>
            <a:endParaRPr lang="nl-BE"/>
          </a:p>
        </p:txBody>
      </p:sp>
    </p:spTree>
    <p:extLst>
      <p:ext uri="{BB962C8B-B14F-4D97-AF65-F5344CB8AC3E}">
        <p14:creationId xmlns:p14="http://schemas.microsoft.com/office/powerpoint/2010/main" val="19047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a:xfrm>
            <a:off x="573789" y="6375679"/>
            <a:ext cx="925016" cy="348462"/>
          </a:xfrm>
        </p:spPr>
        <p:txBody>
          <a:bodyPr/>
          <a:lstStyle/>
          <a:p>
            <a:fld id="{72EC841C-A401-45B0-9125-7544FE720DDA}" type="datetimeFigureOut">
              <a:rPr lang="nl-BE" smtClean="0"/>
              <a:pPr/>
              <a:t>10/06/2020</a:t>
            </a:fld>
            <a:endParaRPr lang="nl-BE"/>
          </a:p>
        </p:txBody>
      </p:sp>
      <p:sp>
        <p:nvSpPr>
          <p:cNvPr id="6" name="Footer Placeholder 5"/>
          <p:cNvSpPr>
            <a:spLocks noGrp="1"/>
          </p:cNvSpPr>
          <p:nvPr>
            <p:ph type="ftr" sz="quarter" idx="11"/>
          </p:nvPr>
        </p:nvSpPr>
        <p:spPr>
          <a:xfrm>
            <a:off x="1577716" y="6375679"/>
            <a:ext cx="2611634" cy="345796"/>
          </a:xfrm>
        </p:spPr>
        <p:txBody>
          <a:bodyPr/>
          <a:lstStyle/>
          <a:p>
            <a:endParaRPr lang="nl-BE"/>
          </a:p>
        </p:txBody>
      </p:sp>
      <p:sp>
        <p:nvSpPr>
          <p:cNvPr id="7" name="Slide Number Placeholder 6"/>
          <p:cNvSpPr>
            <a:spLocks noGrp="1"/>
          </p:cNvSpPr>
          <p:nvPr>
            <p:ph type="sldNum" sz="quarter" idx="12"/>
          </p:nvPr>
        </p:nvSpPr>
        <p:spPr>
          <a:xfrm>
            <a:off x="4268261" y="6375679"/>
            <a:ext cx="924342" cy="345796"/>
          </a:xfrm>
        </p:spPr>
        <p:txBody>
          <a:bodyPr/>
          <a:lstStyle/>
          <a:p>
            <a:fld id="{3BF0292D-F555-42A0-B34F-5F3A4EEB1195}" type="slidenum">
              <a:rPr lang="nl-BE" smtClean="0"/>
              <a:pPr/>
              <a:t>‹nr.›</a:t>
            </a:fld>
            <a:endParaRPr lang="nl-BE"/>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740193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a:xfrm>
            <a:off x="574463" y="6375679"/>
            <a:ext cx="924342" cy="348462"/>
          </a:xfrm>
        </p:spPr>
        <p:txBody>
          <a:bodyPr/>
          <a:lstStyle/>
          <a:p>
            <a:fld id="{72EC841C-A401-45B0-9125-7544FE720DDA}" type="datetimeFigureOut">
              <a:rPr lang="nl-BE" smtClean="0"/>
              <a:pPr/>
              <a:t>10/06/2020</a:t>
            </a:fld>
            <a:endParaRPr lang="nl-BE"/>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3BF0292D-F555-42A0-B34F-5F3A4EEB1195}" type="slidenum">
              <a:rPr lang="nl-BE" smtClean="0"/>
              <a:pPr/>
              <a:t>‹nr.›</a:t>
            </a:fld>
            <a:endParaRPr lang="nl-BE"/>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288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72EC841C-A401-45B0-9125-7544FE720DDA}" type="datetimeFigureOut">
              <a:rPr lang="nl-BE" smtClean="0"/>
              <a:pPr/>
              <a:t>10/06/2020</a:t>
            </a:fld>
            <a:endParaRPr lang="nl-BE"/>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nl-BE"/>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BF0292D-F555-42A0-B34F-5F3A4EEB1195}" type="slidenum">
              <a:rPr lang="nl-BE" smtClean="0"/>
              <a:pPr/>
              <a:t>‹nr.›</a:t>
            </a:fld>
            <a:endParaRPr lang="nl-BE"/>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491448059"/>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mHerBZ-kDIA" TargetMode="Externa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sR77CoUzcS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mgR2_3PT0L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BPJeySxneA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HmRmbaukF0U"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mINlstO1On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OzyY5WwWtG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7OeNunGjpk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faf81dH9KEA"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TJzrwnJYnH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2fq_z5FAPW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tLt4dHtjyM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79YNcLPOJs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LTbj6V1YVW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Pt_bo-TBdlc"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ideo" Target="https://www.youtube.com/embed/aEO5r6OyDgc"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s://www.opkamp.be/wondverzorg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video" Target="https://www.youtube.com/embed/pS-QZ0EA5t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ideo" Target="https://www.youtube.com/embed/jWjWoVyO0Aw"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www.youtube.com/embed/Ew4svR6-F1U"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video" Target="https://www.youtube.com/embed/9TEjZOULx9Y"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video" Target="https://www.youtube.com/embed/jv3UjRwGWuk"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video" Target="https://www.youtube.com/embed/AUqegTLxPAE"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video" Target="https://www.youtube.com/embed/DrXE1TsSboU"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video" Target="https://www.youtube.com/embed/pDJ6cj5yoxQ"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ideo" Target="https://www.youtube.com/embed/9qmq2pYQk9s"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g"/></Relationships>
</file>

<file path=ppt/slides/_rels/slide8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video" Target="https://www.youtube.com/embed/dEQNwZojEw4"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tandarts.be/wachtdienst"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2.xml"/><Relationship Id="rId1" Type="http://schemas.openxmlformats.org/officeDocument/2006/relationships/video" Target="https://www.youtube.com/embed/DU7cXi92ME0"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EHBO</a:t>
            </a:r>
            <a:br>
              <a:rPr lang="nl-BE" dirty="0"/>
            </a:br>
            <a:r>
              <a:rPr lang="nl-BE" dirty="0"/>
              <a:t>op kamp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Stappenplan in wondzorg</a:t>
            </a:r>
          </a:p>
        </p:txBody>
      </p:sp>
      <p:sp>
        <p:nvSpPr>
          <p:cNvPr id="3" name="Tijdelijke aanduiding voor inhoud 2"/>
          <p:cNvSpPr>
            <a:spLocks noGrp="1"/>
          </p:cNvSpPr>
          <p:nvPr>
            <p:ph idx="1"/>
          </p:nvPr>
        </p:nvSpPr>
        <p:spPr/>
        <p:txBody>
          <a:bodyPr>
            <a:normAutofit/>
          </a:bodyPr>
          <a:lstStyle/>
          <a:p>
            <a:pPr marL="514350" indent="-514350">
              <a:buAutoNum type="arabicParenR"/>
            </a:pPr>
            <a:r>
              <a:rPr lang="nl-BE" sz="2400" dirty="0"/>
              <a:t>Werk rustig en hygiënisch</a:t>
            </a:r>
          </a:p>
          <a:p>
            <a:pPr marL="514350" indent="-514350">
              <a:buAutoNum type="arabicParenR"/>
            </a:pPr>
            <a:r>
              <a:rPr lang="nl-BE" sz="2400" dirty="0"/>
              <a:t>Beperk het bloedverlies</a:t>
            </a:r>
          </a:p>
          <a:p>
            <a:pPr marL="514350" indent="-514350">
              <a:buAutoNum type="arabicParenR"/>
            </a:pPr>
            <a:r>
              <a:rPr lang="nl-BE" sz="2400" dirty="0"/>
              <a:t>Reinig de wonde</a:t>
            </a:r>
          </a:p>
          <a:p>
            <a:pPr marL="514350" indent="-514350">
              <a:buAutoNum type="arabicParenR"/>
            </a:pPr>
            <a:r>
              <a:rPr lang="nl-BE" sz="2400" dirty="0"/>
              <a:t>Voorkom infectie: </a:t>
            </a:r>
            <a:r>
              <a:rPr lang="nl-BE" sz="2400" dirty="0" smtClean="0"/>
              <a:t>ontsmetten indien noodzakelijk</a:t>
            </a:r>
            <a:endParaRPr lang="nl-BE" sz="2400" dirty="0"/>
          </a:p>
          <a:p>
            <a:pPr marL="514350" indent="-514350">
              <a:buAutoNum type="arabicParenR"/>
            </a:pPr>
            <a:r>
              <a:rPr lang="nl-BE" sz="2400" dirty="0"/>
              <a:t>Vochtige wondheling</a:t>
            </a:r>
          </a:p>
          <a:p>
            <a:pPr marL="514350" indent="-514350">
              <a:buAutoNum type="arabicParenR"/>
            </a:pPr>
            <a:r>
              <a:rPr lang="nl-BE" sz="2400" dirty="0"/>
              <a:t>Bescherm de wonde</a:t>
            </a:r>
          </a:p>
          <a:p>
            <a:pPr marL="514350" indent="-514350">
              <a:buAutoNum type="arabicParenR"/>
            </a:pPr>
            <a:r>
              <a:rPr lang="nl-BE" sz="2400" dirty="0"/>
              <a:t>Controle tetanusinenting</a:t>
            </a:r>
          </a:p>
          <a:p>
            <a:pPr marL="514350" indent="-514350">
              <a:buAutoNum type="arabicParenR"/>
            </a:pPr>
            <a:endParaRPr lang="nl-BE" dirty="0"/>
          </a:p>
          <a:p>
            <a:pPr>
              <a:buNone/>
            </a:pPr>
            <a:endParaRPr lang="nl-BE" dirty="0"/>
          </a:p>
          <a:p>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1) Werk rustig en hygiënisch</a:t>
            </a:r>
          </a:p>
        </p:txBody>
      </p:sp>
      <p:sp>
        <p:nvSpPr>
          <p:cNvPr id="3" name="Tijdelijke aanduiding voor inhoud 2"/>
          <p:cNvSpPr>
            <a:spLocks noGrp="1"/>
          </p:cNvSpPr>
          <p:nvPr>
            <p:ph idx="1"/>
          </p:nvPr>
        </p:nvSpPr>
        <p:spPr/>
        <p:txBody>
          <a:bodyPr>
            <a:normAutofit/>
          </a:bodyPr>
          <a:lstStyle/>
          <a:p>
            <a:r>
              <a:rPr lang="nl-BE" sz="2800" i="1" dirty="0"/>
              <a:t>Handen wassen of handschoenen </a:t>
            </a:r>
            <a:r>
              <a:rPr lang="nl-BE" sz="2800" i="1" dirty="0" smtClean="0"/>
              <a:t>aandoen</a:t>
            </a:r>
            <a:endParaRPr lang="nl-BE" sz="2800" i="1" dirty="0"/>
          </a:p>
          <a:p>
            <a:endParaRPr lang="nl-BE" sz="2800" dirty="0"/>
          </a:p>
          <a:p>
            <a:r>
              <a:rPr lang="nl-BE" sz="2800" dirty="0"/>
              <a:t>Alarmeer de hulpdiensten indien nodig</a:t>
            </a:r>
          </a:p>
          <a:p>
            <a:pPr>
              <a:buNone/>
            </a:pPr>
            <a:r>
              <a:rPr lang="nl-BE" sz="2800" dirty="0">
                <a:sym typeface="Symbol"/>
              </a:rPr>
              <a:t>		</a:t>
            </a:r>
            <a:r>
              <a:rPr lang="nl-BE" sz="2800" dirty="0"/>
              <a:t> Europees noodnummer: 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2) Beperk het bloedverlies</a:t>
            </a:r>
          </a:p>
        </p:txBody>
      </p:sp>
      <p:sp>
        <p:nvSpPr>
          <p:cNvPr id="3" name="Tijdelijke aanduiding voor inhoud 2"/>
          <p:cNvSpPr>
            <a:spLocks noGrp="1"/>
          </p:cNvSpPr>
          <p:nvPr>
            <p:ph idx="1"/>
          </p:nvPr>
        </p:nvSpPr>
        <p:spPr/>
        <p:txBody>
          <a:bodyPr>
            <a:normAutofit fontScale="92500" lnSpcReduction="20000"/>
          </a:bodyPr>
          <a:lstStyle/>
          <a:p>
            <a:r>
              <a:rPr lang="nl-BE" sz="2800" dirty="0"/>
              <a:t>Getroffen lichaamsdeel in hoogstand brengen 5 à 10 minuten</a:t>
            </a:r>
          </a:p>
          <a:p>
            <a:endParaRPr lang="nl-BE" sz="2800" dirty="0"/>
          </a:p>
          <a:p>
            <a:r>
              <a:rPr lang="nl-BE" sz="2800" dirty="0"/>
              <a:t>(On)rechtstreekse druk uitoefenen op de wonde tot stoppen bloeden</a:t>
            </a:r>
          </a:p>
          <a:p>
            <a:endParaRPr lang="nl-BE" sz="2800" dirty="0"/>
          </a:p>
          <a:p>
            <a:r>
              <a:rPr lang="nl-BE" sz="2800" dirty="0"/>
              <a:t>Bloeden stopt niet</a:t>
            </a:r>
          </a:p>
          <a:p>
            <a:pPr marL="0" indent="0">
              <a:buNone/>
            </a:pPr>
            <a:r>
              <a:rPr lang="nl-BE" sz="2800" dirty="0">
                <a:sym typeface="Symbol"/>
              </a:rPr>
              <a:t>	 </a:t>
            </a:r>
            <a:r>
              <a:rPr lang="nl-BE" sz="2800" dirty="0"/>
              <a:t>arts contacteren</a:t>
            </a:r>
          </a:p>
          <a:p>
            <a:pPr marL="0" indent="0">
              <a:buNone/>
            </a:pPr>
            <a:endParaRPr lang="nl-BE" dirty="0"/>
          </a:p>
          <a:p>
            <a:endParaRPr lang="nl-BE" dirty="0"/>
          </a:p>
          <a:p>
            <a:endParaRPr lang="nl-BE" dirty="0"/>
          </a:p>
          <a:p>
            <a:endParaRPr lang="nl-BE" dirty="0"/>
          </a:p>
          <a:p>
            <a:endParaRPr lang="nl-BE"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drukverband</a:t>
            </a:r>
            <a:endParaRPr lang="nl-BE" dirty="0"/>
          </a:p>
        </p:txBody>
      </p:sp>
      <p:pic>
        <p:nvPicPr>
          <p:cNvPr id="4" name="mHerBZ-kDIA"/>
          <p:cNvPicPr>
            <a:picLocks noGrp="1" noRot="1" noChangeAspect="1"/>
          </p:cNvPicPr>
          <p:nvPr>
            <p:ph idx="1"/>
            <a:videoFile r:link="rId1"/>
          </p:nvPr>
        </p:nvPicPr>
        <p:blipFill>
          <a:blip r:embed="rId4"/>
          <a:stretch>
            <a:fillRect/>
          </a:stretch>
        </p:blipFill>
        <p:spPr>
          <a:xfrm>
            <a:off x="167063" y="1412776"/>
            <a:ext cx="8960996" cy="5040560"/>
          </a:xfrm>
          <a:prstGeom prst="rect">
            <a:avLst/>
          </a:prstGeom>
        </p:spPr>
      </p:pic>
    </p:spTree>
    <p:extLst>
      <p:ext uri="{BB962C8B-B14F-4D97-AF65-F5344CB8AC3E}">
        <p14:creationId xmlns:p14="http://schemas.microsoft.com/office/powerpoint/2010/main" val="3332499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Ernstige bloeding?</a:t>
            </a:r>
            <a:endParaRPr lang="nl-BE" dirty="0"/>
          </a:p>
        </p:txBody>
      </p:sp>
      <p:pic>
        <p:nvPicPr>
          <p:cNvPr id="4" name="sR77CoUzcS4"/>
          <p:cNvPicPr>
            <a:picLocks noGrp="1" noRot="1" noChangeAspect="1"/>
          </p:cNvPicPr>
          <p:nvPr>
            <p:ph idx="1"/>
            <a:videoFile r:link="rId1"/>
          </p:nvPr>
        </p:nvPicPr>
        <p:blipFill>
          <a:blip r:embed="rId3"/>
          <a:stretch>
            <a:fillRect/>
          </a:stretch>
        </p:blipFill>
        <p:spPr>
          <a:xfrm>
            <a:off x="828282" y="1874517"/>
            <a:ext cx="7884094" cy="4434803"/>
          </a:xfrm>
          <a:prstGeom prst="rect">
            <a:avLst/>
          </a:prstGeom>
        </p:spPr>
      </p:pic>
    </p:spTree>
    <p:extLst>
      <p:ext uri="{BB962C8B-B14F-4D97-AF65-F5344CB8AC3E}">
        <p14:creationId xmlns:p14="http://schemas.microsoft.com/office/powerpoint/2010/main" val="2140240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3) Reinig de wonde</a:t>
            </a:r>
          </a:p>
        </p:txBody>
      </p:sp>
      <p:sp>
        <p:nvSpPr>
          <p:cNvPr id="3" name="Tijdelijke aanduiding voor inhoud 2"/>
          <p:cNvSpPr>
            <a:spLocks noGrp="1"/>
          </p:cNvSpPr>
          <p:nvPr>
            <p:ph idx="1"/>
          </p:nvPr>
        </p:nvSpPr>
        <p:spPr>
          <a:xfrm>
            <a:off x="938758" y="1268760"/>
            <a:ext cx="7633742" cy="5040560"/>
          </a:xfrm>
        </p:spPr>
        <p:txBody>
          <a:bodyPr>
            <a:normAutofit fontScale="25000" lnSpcReduction="20000"/>
          </a:bodyPr>
          <a:lstStyle/>
          <a:p>
            <a:r>
              <a:rPr lang="nl-BE" sz="9600" dirty="0">
                <a:solidFill>
                  <a:srgbClr val="00B050"/>
                </a:solidFill>
              </a:rPr>
              <a:t>ALTIJD UITVOEREN</a:t>
            </a:r>
          </a:p>
          <a:p>
            <a:pPr marL="0" indent="0">
              <a:buNone/>
            </a:pPr>
            <a:endParaRPr lang="nl-BE" sz="8000" dirty="0">
              <a:solidFill>
                <a:srgbClr val="00B050"/>
              </a:solidFill>
            </a:endParaRPr>
          </a:p>
          <a:p>
            <a:r>
              <a:rPr lang="nl-BE" sz="9600" dirty="0"/>
              <a:t>Verwijderen van vuil en vreemde voorwerpen uit de wonde</a:t>
            </a:r>
          </a:p>
          <a:p>
            <a:pPr>
              <a:buNone/>
            </a:pPr>
            <a:endParaRPr lang="nl-BE" sz="9600" dirty="0"/>
          </a:p>
          <a:p>
            <a:r>
              <a:rPr lang="nl-BE" sz="9600" dirty="0"/>
              <a:t>Wonde proper </a:t>
            </a:r>
            <a:r>
              <a:rPr lang="nl-BE" sz="9600" dirty="0" smtClean="0"/>
              <a:t>maken met proper water:</a:t>
            </a:r>
            <a:endParaRPr lang="nl-BE" sz="9600" dirty="0"/>
          </a:p>
          <a:p>
            <a:pPr>
              <a:buNone/>
            </a:pPr>
            <a:r>
              <a:rPr lang="nl-BE" sz="9600" dirty="0" smtClean="0"/>
              <a:t> - de wonde van binnen naar buiten met proper washandje, steriele kompressen, propere handdoek, zakdoek…</a:t>
            </a:r>
          </a:p>
          <a:p>
            <a:pPr>
              <a:buNone/>
            </a:pPr>
            <a:r>
              <a:rPr lang="nl-BE" sz="9600" dirty="0" smtClean="0"/>
              <a:t> - kraantjeswater, fysiologisch water, ph neutrale zeep </a:t>
            </a:r>
          </a:p>
          <a:p>
            <a:pPr>
              <a:buNone/>
            </a:pPr>
            <a:endParaRPr lang="nl-BE" sz="9600" dirty="0"/>
          </a:p>
          <a:p>
            <a:r>
              <a:rPr lang="nl-BE" sz="9600" dirty="0"/>
              <a:t>GEEN zuurstofwater (beschadigt gezonde huidcellen) of </a:t>
            </a:r>
            <a:r>
              <a:rPr lang="nl-BE" sz="9600" dirty="0" smtClean="0"/>
              <a:t>watten </a:t>
            </a:r>
            <a:r>
              <a:rPr lang="nl-BE" sz="9600" dirty="0"/>
              <a:t>(pluisjes in wonde)</a:t>
            </a:r>
          </a:p>
          <a:p>
            <a:pPr>
              <a:buNone/>
            </a:pPr>
            <a:endParaRPr lang="nl-BE" dirty="0"/>
          </a:p>
          <a:p>
            <a:pPr>
              <a:buNone/>
            </a:pPr>
            <a:endParaRPr lang="nl-BE" dirty="0"/>
          </a:p>
          <a:p>
            <a:endParaRPr lang="nl-BE" dirty="0"/>
          </a:p>
          <a:p>
            <a:endParaRPr lang="nl-BE" dirty="0"/>
          </a:p>
          <a:p>
            <a:endParaRPr lang="nl-BE"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4) Voorkom infectie</a:t>
            </a:r>
          </a:p>
        </p:txBody>
      </p:sp>
      <p:sp>
        <p:nvSpPr>
          <p:cNvPr id="3" name="Tijdelijke aanduiding voor inhoud 2"/>
          <p:cNvSpPr>
            <a:spLocks noGrp="1"/>
          </p:cNvSpPr>
          <p:nvPr>
            <p:ph idx="1"/>
          </p:nvPr>
        </p:nvSpPr>
        <p:spPr>
          <a:xfrm>
            <a:off x="938758" y="1412776"/>
            <a:ext cx="7809706" cy="4466817"/>
          </a:xfrm>
        </p:spPr>
        <p:txBody>
          <a:bodyPr>
            <a:normAutofit/>
          </a:bodyPr>
          <a:lstStyle/>
          <a:p>
            <a:r>
              <a:rPr lang="nl-BE" sz="2800" dirty="0">
                <a:solidFill>
                  <a:srgbClr val="00B050"/>
                </a:solidFill>
              </a:rPr>
              <a:t>ENKEL BIJ VUILE WONDEN (STRAATWONDEN)</a:t>
            </a:r>
          </a:p>
          <a:p>
            <a:pPr marL="0" indent="0">
              <a:buNone/>
            </a:pPr>
            <a:endParaRPr lang="nl-BE" sz="2800" dirty="0"/>
          </a:p>
          <a:p>
            <a:r>
              <a:rPr lang="nl-BE" sz="2800" dirty="0"/>
              <a:t>Wonde ontsmetten: </a:t>
            </a:r>
          </a:p>
          <a:p>
            <a:pPr lvl="1"/>
            <a:r>
              <a:rPr lang="nl-BE" sz="2800" dirty="0" err="1" smtClean="0">
                <a:solidFill>
                  <a:srgbClr val="FF0000"/>
                </a:solidFill>
              </a:rPr>
              <a:t>Hibidil</a:t>
            </a:r>
            <a:r>
              <a:rPr lang="nl-BE" sz="2800" dirty="0" smtClean="0">
                <a:solidFill>
                  <a:srgbClr val="FF0000"/>
                </a:solidFill>
              </a:rPr>
              <a:t>-S,  </a:t>
            </a:r>
            <a:r>
              <a:rPr lang="nl-BE" sz="2800" dirty="0" err="1" smtClean="0">
                <a:solidFill>
                  <a:srgbClr val="FF0000"/>
                </a:solidFill>
              </a:rPr>
              <a:t>Hacdil</a:t>
            </a:r>
            <a:r>
              <a:rPr lang="nl-BE" sz="2800" dirty="0" smtClean="0">
                <a:solidFill>
                  <a:srgbClr val="FF0000"/>
                </a:solidFill>
              </a:rPr>
              <a:t>-S (chloorhexidine</a:t>
            </a:r>
            <a:r>
              <a:rPr lang="nl-BE" sz="2800" dirty="0" smtClean="0">
                <a:solidFill>
                  <a:srgbClr val="FF0000"/>
                </a:solidFill>
              </a:rPr>
              <a:t>)</a:t>
            </a:r>
          </a:p>
          <a:p>
            <a:pPr marL="457200" lvl="1" indent="0">
              <a:buNone/>
            </a:pPr>
            <a:r>
              <a:rPr lang="nl-BE" sz="2800" dirty="0" smtClean="0">
                <a:solidFill>
                  <a:srgbClr val="FF0000"/>
                </a:solidFill>
              </a:rPr>
              <a:t>=&gt; voorkeur!!</a:t>
            </a:r>
            <a:endParaRPr lang="nl-BE" sz="2800" dirty="0">
              <a:solidFill>
                <a:srgbClr val="FF0000"/>
              </a:solidFill>
            </a:endParaRPr>
          </a:p>
          <a:p>
            <a:pPr lvl="1"/>
            <a:r>
              <a:rPr lang="nl-BE" sz="2800" dirty="0" err="1" smtClean="0"/>
              <a:t>Iso-betadine</a:t>
            </a:r>
            <a:r>
              <a:rPr lang="nl-BE" sz="2800" dirty="0" smtClean="0"/>
              <a:t>, </a:t>
            </a:r>
            <a:r>
              <a:rPr lang="nl-BE" sz="2800" dirty="0" err="1" smtClean="0"/>
              <a:t>Braunol</a:t>
            </a:r>
            <a:endParaRPr lang="nl-BE" sz="2800" dirty="0" smtClean="0"/>
          </a:p>
          <a:p>
            <a:pPr lvl="1"/>
            <a:r>
              <a:rPr lang="nl-BE" sz="2800" dirty="0" smtClean="0"/>
              <a:t>Alcohol </a:t>
            </a:r>
            <a:r>
              <a:rPr lang="nl-BE" sz="2800" dirty="0"/>
              <a:t>enkel op intacte huid</a:t>
            </a:r>
          </a:p>
          <a:p>
            <a:pPr marL="0" indent="0">
              <a:buNone/>
            </a:pPr>
            <a:endParaRPr lang="nl-BE" sz="2400" dirty="0"/>
          </a:p>
          <a:p>
            <a:pPr>
              <a:buNone/>
            </a:pPr>
            <a:endParaRPr lang="nl-BE" sz="2400" dirty="0"/>
          </a:p>
          <a:p>
            <a:endParaRPr lang="nl-BE" sz="2400" dirty="0">
              <a:solidFill>
                <a:srgbClr val="00B050"/>
              </a:solidFill>
            </a:endParaRPr>
          </a:p>
          <a:p>
            <a:pPr>
              <a:buNone/>
            </a:pPr>
            <a:endParaRPr lang="nl-BE" dirty="0"/>
          </a:p>
          <a:p>
            <a:pPr>
              <a:buNone/>
            </a:pPr>
            <a:endParaRPr lang="nl-BE" dirty="0"/>
          </a:p>
          <a:p>
            <a:endParaRPr lang="nl-BE" dirty="0"/>
          </a:p>
          <a:p>
            <a:endParaRPr lang="nl-BE" dirty="0"/>
          </a:p>
          <a:p>
            <a:endParaRPr lang="nl-BE" dirty="0"/>
          </a:p>
        </p:txBody>
      </p:sp>
      <p:pic>
        <p:nvPicPr>
          <p:cNvPr id="4" name="Afbeelding 3"/>
          <p:cNvPicPr>
            <a:picLocks noChangeAspect="1"/>
          </p:cNvPicPr>
          <p:nvPr/>
        </p:nvPicPr>
        <p:blipFill>
          <a:blip r:embed="rId3"/>
          <a:stretch>
            <a:fillRect/>
          </a:stretch>
        </p:blipFill>
        <p:spPr>
          <a:xfrm>
            <a:off x="6213689" y="3659256"/>
            <a:ext cx="2358811" cy="2358811"/>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5) Vochtige wondheling</a:t>
            </a:r>
          </a:p>
        </p:txBody>
      </p:sp>
      <p:sp>
        <p:nvSpPr>
          <p:cNvPr id="3" name="Tijdelijke aanduiding voor inhoud 2"/>
          <p:cNvSpPr>
            <a:spLocks noGrp="1"/>
          </p:cNvSpPr>
          <p:nvPr>
            <p:ph idx="1"/>
          </p:nvPr>
        </p:nvSpPr>
        <p:spPr>
          <a:xfrm>
            <a:off x="914400" y="1700808"/>
            <a:ext cx="7772400" cy="4572000"/>
          </a:xfrm>
        </p:spPr>
        <p:txBody>
          <a:bodyPr>
            <a:normAutofit/>
          </a:bodyPr>
          <a:lstStyle/>
          <a:p>
            <a:r>
              <a:rPr lang="nl-BE" sz="2800" dirty="0">
                <a:solidFill>
                  <a:srgbClr val="00B050"/>
                </a:solidFill>
              </a:rPr>
              <a:t>ENKEL BIJ SCHAAF- EN BRANDWONDEN</a:t>
            </a:r>
          </a:p>
          <a:p>
            <a:pPr marL="0" indent="0">
              <a:buNone/>
            </a:pPr>
            <a:endParaRPr lang="nl-BE" sz="2800" dirty="0"/>
          </a:p>
          <a:p>
            <a:r>
              <a:rPr lang="nl-BE" sz="2800" dirty="0"/>
              <a:t>Doel: voorkomen van korstvorming op wonde</a:t>
            </a:r>
          </a:p>
          <a:p>
            <a:pPr marL="0" indent="0">
              <a:buNone/>
            </a:pPr>
            <a:endParaRPr lang="nl-BE" sz="2800" dirty="0"/>
          </a:p>
          <a:p>
            <a:r>
              <a:rPr lang="nl-BE" sz="2800" dirty="0"/>
              <a:t>Flamigel(1x/dag)</a:t>
            </a:r>
          </a:p>
          <a:p>
            <a:pPr>
              <a:buNone/>
            </a:pPr>
            <a:endParaRPr lang="nl-BE" sz="2800" dirty="0"/>
          </a:p>
          <a:p>
            <a:endParaRPr lang="nl-BE" sz="2400" b="1" dirty="0">
              <a:solidFill>
                <a:srgbClr val="00B050"/>
              </a:solidFill>
            </a:endParaRPr>
          </a:p>
          <a:p>
            <a:pPr>
              <a:buNone/>
            </a:pPr>
            <a:endParaRPr lang="nl-BE" dirty="0"/>
          </a:p>
          <a:p>
            <a:pPr>
              <a:buNone/>
            </a:pPr>
            <a:endParaRPr lang="nl-BE" dirty="0"/>
          </a:p>
          <a:p>
            <a:endParaRPr lang="nl-BE" dirty="0"/>
          </a:p>
          <a:p>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6084168" y="1476979"/>
            <a:ext cx="1981197" cy="2237238"/>
          </a:xfrm>
          <a:prstGeom prst="rect">
            <a:avLst/>
          </a:prstGeom>
        </p:spPr>
      </p:pic>
      <p:sp>
        <p:nvSpPr>
          <p:cNvPr id="2" name="Titel 1"/>
          <p:cNvSpPr>
            <a:spLocks noGrp="1"/>
          </p:cNvSpPr>
          <p:nvPr>
            <p:ph type="title"/>
          </p:nvPr>
        </p:nvSpPr>
        <p:spPr/>
        <p:txBody>
          <a:bodyPr/>
          <a:lstStyle/>
          <a:p>
            <a:r>
              <a:rPr lang="nl-BE" dirty="0"/>
              <a:t>6) Bescherm de wonde</a:t>
            </a:r>
          </a:p>
        </p:txBody>
      </p:sp>
      <p:sp>
        <p:nvSpPr>
          <p:cNvPr id="3" name="Tijdelijke aanduiding voor inhoud 2"/>
          <p:cNvSpPr>
            <a:spLocks noGrp="1"/>
          </p:cNvSpPr>
          <p:nvPr>
            <p:ph idx="1"/>
          </p:nvPr>
        </p:nvSpPr>
        <p:spPr>
          <a:xfrm>
            <a:off x="914400" y="1447800"/>
            <a:ext cx="7772400" cy="5293568"/>
          </a:xfrm>
        </p:spPr>
        <p:txBody>
          <a:bodyPr>
            <a:normAutofit/>
          </a:bodyPr>
          <a:lstStyle/>
          <a:p>
            <a:r>
              <a:rPr lang="nl-BE" sz="2800" dirty="0"/>
              <a:t>Dek de wonde af door een geschikt kompres </a:t>
            </a:r>
          </a:p>
          <a:p>
            <a:pPr marL="0" indent="0">
              <a:buNone/>
            </a:pPr>
            <a:r>
              <a:rPr lang="nl-BE" sz="2800" dirty="0"/>
              <a:t>   (best niet inklevend: non-woven)</a:t>
            </a:r>
          </a:p>
          <a:p>
            <a:pPr marL="0" indent="0">
              <a:buNone/>
            </a:pPr>
            <a:endParaRPr lang="nl-BE" sz="2800" dirty="0">
              <a:solidFill>
                <a:srgbClr val="00B050"/>
              </a:solidFill>
            </a:endParaRPr>
          </a:p>
          <a:p>
            <a:endParaRPr lang="nl-BE" sz="2800" dirty="0">
              <a:solidFill>
                <a:srgbClr val="00B050"/>
              </a:solidFill>
            </a:endParaRPr>
          </a:p>
          <a:p>
            <a:r>
              <a:rPr lang="nl-BE" sz="2800" dirty="0"/>
              <a:t>Fixeer het afdekkend verband met windels/Mefix</a:t>
            </a:r>
          </a:p>
          <a:p>
            <a:endParaRPr lang="nl-BE" sz="2400" dirty="0"/>
          </a:p>
          <a:p>
            <a:endParaRPr lang="nl-BE" sz="2400" dirty="0"/>
          </a:p>
          <a:p>
            <a:endParaRPr lang="nl-BE" sz="2400" dirty="0"/>
          </a:p>
          <a:p>
            <a:endParaRPr lang="nl-BE" sz="2400" dirty="0"/>
          </a:p>
          <a:p>
            <a:pPr>
              <a:buNone/>
            </a:pPr>
            <a:endParaRPr lang="nl-BE" sz="2400" b="1" dirty="0"/>
          </a:p>
          <a:p>
            <a:pPr>
              <a:buNone/>
            </a:pPr>
            <a:endParaRPr lang="nl-BE" dirty="0"/>
          </a:p>
          <a:p>
            <a:pPr>
              <a:buNone/>
            </a:pPr>
            <a:endParaRPr lang="nl-BE" dirty="0"/>
          </a:p>
          <a:p>
            <a:endParaRPr lang="nl-BE" dirty="0"/>
          </a:p>
          <a:p>
            <a:endParaRPr lang="nl-BE" dirty="0"/>
          </a:p>
          <a:p>
            <a:endParaRPr lang="nl-BE" dirty="0"/>
          </a:p>
        </p:txBody>
      </p:sp>
      <p:pic>
        <p:nvPicPr>
          <p:cNvPr id="4" name="Afbeelding 3"/>
          <p:cNvPicPr>
            <a:picLocks noChangeAspect="1"/>
          </p:cNvPicPr>
          <p:nvPr/>
        </p:nvPicPr>
        <p:blipFill>
          <a:blip r:embed="rId4"/>
          <a:stretch>
            <a:fillRect/>
          </a:stretch>
        </p:blipFill>
        <p:spPr>
          <a:xfrm>
            <a:off x="6220966" y="4437112"/>
            <a:ext cx="2343150" cy="1952625"/>
          </a:xfrm>
          <a:prstGeom prst="rect">
            <a:avLst/>
          </a:prstGeom>
        </p:spPr>
      </p:pic>
      <p:pic>
        <p:nvPicPr>
          <p:cNvPr id="6" name="Afbeelding 5"/>
          <p:cNvPicPr>
            <a:picLocks noChangeAspect="1"/>
          </p:cNvPicPr>
          <p:nvPr/>
        </p:nvPicPr>
        <p:blipFill>
          <a:blip r:embed="rId5"/>
          <a:stretch>
            <a:fillRect/>
          </a:stretch>
        </p:blipFill>
        <p:spPr>
          <a:xfrm>
            <a:off x="1979712" y="4250039"/>
            <a:ext cx="2326770" cy="2326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382385"/>
            <a:ext cx="8064896" cy="1492132"/>
          </a:xfrm>
        </p:spPr>
        <p:txBody>
          <a:bodyPr/>
          <a:lstStyle/>
          <a:p>
            <a:r>
              <a:rPr lang="nl-BE" dirty="0"/>
              <a:t>7) Controle tetanusinenting</a:t>
            </a:r>
          </a:p>
        </p:txBody>
      </p:sp>
      <p:sp>
        <p:nvSpPr>
          <p:cNvPr id="3" name="Tijdelijke aanduiding voor inhoud 2"/>
          <p:cNvSpPr>
            <a:spLocks noGrp="1"/>
          </p:cNvSpPr>
          <p:nvPr>
            <p:ph idx="1"/>
          </p:nvPr>
        </p:nvSpPr>
        <p:spPr>
          <a:xfrm>
            <a:off x="938758" y="2060848"/>
            <a:ext cx="7633742" cy="4392488"/>
          </a:xfrm>
        </p:spPr>
        <p:txBody>
          <a:bodyPr>
            <a:normAutofit/>
          </a:bodyPr>
          <a:lstStyle/>
          <a:p>
            <a:r>
              <a:rPr lang="nl-BE" sz="2400" dirty="0">
                <a:solidFill>
                  <a:srgbClr val="00B050"/>
                </a:solidFill>
              </a:rPr>
              <a:t>STEEDS VRAGEN NAAR DE INENTING (medische fiche)</a:t>
            </a:r>
          </a:p>
          <a:p>
            <a:pPr marL="0" indent="0">
              <a:buNone/>
            </a:pPr>
            <a:endParaRPr lang="nl-BE" sz="2400" dirty="0"/>
          </a:p>
          <a:p>
            <a:r>
              <a:rPr lang="nl-BE" sz="2400" dirty="0"/>
              <a:t>Tetanus: bacteriële infectie door een bacterie die gifstoffen produceert</a:t>
            </a:r>
          </a:p>
          <a:p>
            <a:pPr marL="0" indent="0">
              <a:buNone/>
            </a:pPr>
            <a:endParaRPr lang="nl-BE" sz="2400" dirty="0">
              <a:solidFill>
                <a:srgbClr val="00B050"/>
              </a:solidFill>
            </a:endParaRPr>
          </a:p>
          <a:p>
            <a:r>
              <a:rPr lang="nl-BE" sz="2400" dirty="0"/>
              <a:t>Persoon NIET ingeënt: arts contacteren (bij vuile wonde)</a:t>
            </a:r>
          </a:p>
          <a:p>
            <a:r>
              <a:rPr lang="nl-BE" sz="2400" dirty="0"/>
              <a:t>Symptomen van tetanusbesmetting:</a:t>
            </a:r>
          </a:p>
          <a:p>
            <a:pPr lvl="1">
              <a:buFont typeface="Wingdings" pitchFamily="2" charset="2"/>
              <a:buChar char="§"/>
            </a:pPr>
            <a:r>
              <a:rPr lang="nl-BE" sz="2200" dirty="0"/>
              <a:t>Hoofdpijn </a:t>
            </a:r>
          </a:p>
          <a:p>
            <a:pPr lvl="1">
              <a:buFont typeface="Wingdings" pitchFamily="2" charset="2"/>
              <a:buChar char="§"/>
            </a:pPr>
            <a:r>
              <a:rPr lang="nl-BE" sz="2200" dirty="0"/>
              <a:t>Stijfheid kaakspier </a:t>
            </a:r>
            <a:r>
              <a:rPr lang="nl-BE" sz="2200" dirty="0">
                <a:sym typeface="Wingdings"/>
              </a:rPr>
              <a:t></a:t>
            </a:r>
            <a:r>
              <a:rPr lang="nl-BE" sz="2200" dirty="0"/>
              <a:t> kaakklem en spierkramp</a:t>
            </a:r>
          </a:p>
          <a:p>
            <a:pPr marL="0" indent="0">
              <a:buNone/>
            </a:pPr>
            <a:endParaRPr lang="nl-BE" sz="2400" dirty="0"/>
          </a:p>
          <a:p>
            <a:endParaRPr lang="nl-BE" sz="2400" b="1" dirty="0">
              <a:solidFill>
                <a:srgbClr val="00B050"/>
              </a:solidFill>
            </a:endParaRPr>
          </a:p>
          <a:p>
            <a:pPr>
              <a:buNone/>
            </a:pPr>
            <a:endParaRPr lang="nl-BE" dirty="0"/>
          </a:p>
          <a:p>
            <a:pPr>
              <a:buNone/>
            </a:pPr>
            <a:endParaRPr lang="nl-BE" dirty="0"/>
          </a:p>
          <a:p>
            <a:endParaRPr lang="nl-BE" dirty="0"/>
          </a:p>
          <a:p>
            <a:endParaRPr lang="nl-BE" dirty="0"/>
          </a:p>
          <a:p>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D540D-8171-44DC-9E38-68BA52E1C4AB}"/>
              </a:ext>
            </a:extLst>
          </p:cNvPr>
          <p:cNvSpPr>
            <a:spLocks noGrp="1"/>
          </p:cNvSpPr>
          <p:nvPr>
            <p:ph type="title"/>
          </p:nvPr>
        </p:nvSpPr>
        <p:spPr/>
        <p:txBody>
          <a:bodyPr/>
          <a:lstStyle/>
          <a:p>
            <a:r>
              <a:rPr lang="nl-BE" dirty="0"/>
              <a:t>Inleiding in EHBO</a:t>
            </a:r>
          </a:p>
        </p:txBody>
      </p:sp>
      <p:sp>
        <p:nvSpPr>
          <p:cNvPr id="3" name="Tijdelijke aanduiding voor tekst 2">
            <a:extLst>
              <a:ext uri="{FF2B5EF4-FFF2-40B4-BE49-F238E27FC236}">
                <a16:creationId xmlns:a16="http://schemas.microsoft.com/office/drawing/2014/main" id="{16FFF4C6-7EC9-41EB-AC91-3E6BD0EDB999}"/>
              </a:ext>
            </a:extLst>
          </p:cNvPr>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2200670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ACF7B-63E7-4285-A8CC-E4B067039539}"/>
              </a:ext>
            </a:extLst>
          </p:cNvPr>
          <p:cNvSpPr>
            <a:spLocks noGrp="1"/>
          </p:cNvSpPr>
          <p:nvPr>
            <p:ph type="title"/>
          </p:nvPr>
        </p:nvSpPr>
        <p:spPr/>
        <p:txBody>
          <a:bodyPr/>
          <a:lstStyle/>
          <a:p>
            <a:r>
              <a:rPr lang="nl-BE" dirty="0"/>
              <a:t>Soorten wonden</a:t>
            </a:r>
          </a:p>
        </p:txBody>
      </p:sp>
      <p:sp>
        <p:nvSpPr>
          <p:cNvPr id="3" name="Tijdelijke aanduiding voor tekst 2">
            <a:extLst>
              <a:ext uri="{FF2B5EF4-FFF2-40B4-BE49-F238E27FC236}">
                <a16:creationId xmlns:a16="http://schemas.microsoft.com/office/drawing/2014/main" id="{87124001-5CFA-47C4-A79A-98D5DBAC1873}"/>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802033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Schaafwonden</a:t>
            </a:r>
          </a:p>
        </p:txBody>
      </p:sp>
      <p:sp>
        <p:nvSpPr>
          <p:cNvPr id="3" name="Tijdelijke aanduiding voor inhoud 2"/>
          <p:cNvSpPr>
            <a:spLocks noGrp="1"/>
          </p:cNvSpPr>
          <p:nvPr>
            <p:ph idx="1"/>
          </p:nvPr>
        </p:nvSpPr>
        <p:spPr>
          <a:xfrm>
            <a:off x="914400" y="1447800"/>
            <a:ext cx="6177880" cy="4861520"/>
          </a:xfrm>
        </p:spPr>
        <p:txBody>
          <a:bodyPr>
            <a:normAutofit/>
          </a:bodyPr>
          <a:lstStyle/>
          <a:p>
            <a:pPr marL="514350" indent="-514350">
              <a:buAutoNum type="arabicParenR"/>
            </a:pPr>
            <a:r>
              <a:rPr lang="nl-BE" sz="2000" dirty="0"/>
              <a:t>W</a:t>
            </a:r>
            <a:r>
              <a:rPr lang="nl-BE" sz="2600" dirty="0"/>
              <a:t>as je handen</a:t>
            </a:r>
          </a:p>
          <a:p>
            <a:pPr marL="514350" indent="-514350">
              <a:buAutoNum type="arabicParenR"/>
            </a:pPr>
            <a:r>
              <a:rPr lang="nl-BE" sz="2600" dirty="0"/>
              <a:t>Reinig de wonde tot ze proper is (steentjes eruit) </a:t>
            </a:r>
          </a:p>
          <a:p>
            <a:pPr marL="514350" indent="-514350">
              <a:buAutoNum type="arabicParenR"/>
            </a:pPr>
            <a:r>
              <a:rPr lang="nl-BE" sz="2600" dirty="0"/>
              <a:t>Ontsmet de wonde met </a:t>
            </a:r>
            <a:r>
              <a:rPr lang="nl-BE" sz="2600" dirty="0" err="1" smtClean="0"/>
              <a:t>Hacdil</a:t>
            </a:r>
            <a:r>
              <a:rPr lang="nl-BE" sz="2600" dirty="0" smtClean="0"/>
              <a:t> (</a:t>
            </a:r>
            <a:r>
              <a:rPr lang="nl-BE" sz="2600" dirty="0" err="1" smtClean="0"/>
              <a:t>Isobetadine</a:t>
            </a:r>
            <a:r>
              <a:rPr lang="nl-BE" sz="2600" dirty="0" smtClean="0"/>
              <a:t>)</a:t>
            </a:r>
            <a:endParaRPr lang="nl-BE" sz="2600" dirty="0"/>
          </a:p>
          <a:p>
            <a:pPr marL="0" indent="0">
              <a:buNone/>
            </a:pPr>
            <a:r>
              <a:rPr lang="nl-BE" sz="2600" dirty="0"/>
              <a:t> </a:t>
            </a:r>
            <a:r>
              <a:rPr lang="nl-BE" sz="2600" dirty="0" smtClean="0"/>
              <a:t> =&gt; aangezicht</a:t>
            </a:r>
            <a:r>
              <a:rPr lang="nl-BE" sz="2600" dirty="0"/>
              <a:t>: </a:t>
            </a:r>
            <a:r>
              <a:rPr lang="nl-BE" sz="2600" dirty="0" smtClean="0"/>
              <a:t> altijd chloorhexidine</a:t>
            </a:r>
            <a:endParaRPr lang="nl-BE" sz="2600" dirty="0"/>
          </a:p>
          <a:p>
            <a:pPr marL="0" indent="0">
              <a:buNone/>
            </a:pPr>
            <a:r>
              <a:rPr lang="nl-BE" sz="2600" dirty="0" smtClean="0"/>
              <a:t>4) Leg </a:t>
            </a:r>
            <a:r>
              <a:rPr lang="nl-BE" sz="2600" dirty="0"/>
              <a:t>een laag </a:t>
            </a:r>
            <a:r>
              <a:rPr lang="nl-BE" sz="2600" dirty="0" err="1" smtClean="0"/>
              <a:t>Flamigel</a:t>
            </a:r>
            <a:r>
              <a:rPr lang="nl-BE" sz="2600" dirty="0" smtClean="0"/>
              <a:t> </a:t>
            </a:r>
            <a:r>
              <a:rPr lang="nl-BE" sz="2600" dirty="0"/>
              <a:t>over de wonde</a:t>
            </a:r>
          </a:p>
          <a:p>
            <a:pPr marL="0" indent="0">
              <a:buNone/>
            </a:pPr>
            <a:r>
              <a:rPr lang="nl-BE" sz="2600" dirty="0" smtClean="0"/>
              <a:t>5) Dek </a:t>
            </a:r>
            <a:r>
              <a:rPr lang="nl-BE" sz="2600" dirty="0"/>
              <a:t>proper af</a:t>
            </a:r>
          </a:p>
          <a:p>
            <a:pPr marL="0" indent="0">
              <a:buNone/>
            </a:pPr>
            <a:r>
              <a:rPr lang="nl-BE" sz="2600" dirty="0" smtClean="0"/>
              <a:t>6) Controleer </a:t>
            </a:r>
            <a:r>
              <a:rPr lang="nl-BE" sz="2600" dirty="0"/>
              <a:t>tetanusinenting</a:t>
            </a:r>
          </a:p>
        </p:txBody>
      </p:sp>
      <p:pic>
        <p:nvPicPr>
          <p:cNvPr id="6" name="Afbeelding 5">
            <a:extLst>
              <a:ext uri="{FF2B5EF4-FFF2-40B4-BE49-F238E27FC236}">
                <a16:creationId xmlns:a16="http://schemas.microsoft.com/office/drawing/2014/main" id="{1611F765-3334-4906-9405-43F890A1DC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414" y="5935290"/>
            <a:ext cx="648072" cy="648072"/>
          </a:xfrm>
          <a:prstGeom prst="rect">
            <a:avLst/>
          </a:prstGeom>
        </p:spPr>
      </p:pic>
      <p:pic>
        <p:nvPicPr>
          <p:cNvPr id="7" name="Picture 2" descr="http://www.grotescheur.nl/wp6/wp-content/uploads/2011/08/ehbo-1010-schaafwond.jpg">
            <a:extLst>
              <a:ext uri="{FF2B5EF4-FFF2-40B4-BE49-F238E27FC236}">
                <a16:creationId xmlns:a16="http://schemas.microsoft.com/office/drawing/2014/main" id="{C8EC6716-22EE-5345-A7EA-CE48EC105D1A}"/>
              </a:ext>
            </a:extLst>
          </p:cNvPr>
          <p:cNvPicPr>
            <a:picLocks noChangeAspect="1" noChangeArrowheads="1"/>
          </p:cNvPicPr>
          <p:nvPr/>
        </p:nvPicPr>
        <p:blipFill>
          <a:blip r:embed="rId4" cstate="print"/>
          <a:srcRect/>
          <a:stretch>
            <a:fillRect/>
          </a:stretch>
        </p:blipFill>
        <p:spPr bwMode="auto">
          <a:xfrm>
            <a:off x="6444208" y="320001"/>
            <a:ext cx="2234383" cy="2078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schaafwonde</a:t>
            </a:r>
            <a:endParaRPr lang="nl-BE" dirty="0"/>
          </a:p>
        </p:txBody>
      </p:sp>
      <p:pic>
        <p:nvPicPr>
          <p:cNvPr id="6" name="mgR2_3PT0LU"/>
          <p:cNvPicPr>
            <a:picLocks noGrp="1" noRot="1" noChangeAspect="1"/>
          </p:cNvPicPr>
          <p:nvPr>
            <p:ph idx="1"/>
            <a:videoFile r:link="rId1"/>
          </p:nvPr>
        </p:nvPicPr>
        <p:blipFill>
          <a:blip r:embed="rId3"/>
          <a:stretch>
            <a:fillRect/>
          </a:stretch>
        </p:blipFill>
        <p:spPr>
          <a:xfrm>
            <a:off x="277309" y="1484784"/>
            <a:ext cx="8832981" cy="4968552"/>
          </a:xfrm>
          <a:prstGeom prst="rect">
            <a:avLst/>
          </a:prstGeom>
        </p:spPr>
      </p:pic>
    </p:spTree>
    <p:extLst>
      <p:ext uri="{BB962C8B-B14F-4D97-AF65-F5344CB8AC3E}">
        <p14:creationId xmlns:p14="http://schemas.microsoft.com/office/powerpoint/2010/main" val="195508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Snijwonden</a:t>
            </a:r>
          </a:p>
        </p:txBody>
      </p:sp>
      <p:sp>
        <p:nvSpPr>
          <p:cNvPr id="3" name="Tijdelijke aanduiding voor inhoud 2"/>
          <p:cNvSpPr>
            <a:spLocks noGrp="1"/>
          </p:cNvSpPr>
          <p:nvPr>
            <p:ph idx="1"/>
          </p:nvPr>
        </p:nvSpPr>
        <p:spPr>
          <a:xfrm>
            <a:off x="914400" y="1447800"/>
            <a:ext cx="7402016" cy="2773288"/>
          </a:xfrm>
        </p:spPr>
        <p:txBody>
          <a:bodyPr>
            <a:noAutofit/>
          </a:bodyPr>
          <a:lstStyle/>
          <a:p>
            <a:pPr marL="514350" indent="-514350">
              <a:buAutoNum type="arabicParenR"/>
            </a:pPr>
            <a:r>
              <a:rPr lang="nl-BE" sz="2400" dirty="0"/>
              <a:t>Reinig de handen</a:t>
            </a:r>
          </a:p>
          <a:p>
            <a:pPr marL="514350" indent="-514350">
              <a:buAutoNum type="arabicParenR"/>
            </a:pPr>
            <a:r>
              <a:rPr lang="nl-BE" sz="2400" dirty="0"/>
              <a:t>Voer druk op de wonde uit + in hoogstand brengen</a:t>
            </a:r>
          </a:p>
          <a:p>
            <a:pPr marL="514350" indent="-514350">
              <a:buAutoNum type="arabicParenR"/>
            </a:pPr>
            <a:r>
              <a:rPr lang="nl-BE" sz="2400" dirty="0"/>
              <a:t>Reinig de wonde met water</a:t>
            </a:r>
          </a:p>
          <a:p>
            <a:pPr marL="514350" indent="-514350">
              <a:buAutoNum type="arabicParenR"/>
            </a:pPr>
            <a:r>
              <a:rPr lang="nl-BE" sz="2400" dirty="0"/>
              <a:t>Diepte evalueren: </a:t>
            </a:r>
            <a:r>
              <a:rPr lang="nl-BE" sz="2400" dirty="0" err="1"/>
              <a:t>steristrips</a:t>
            </a:r>
            <a:r>
              <a:rPr lang="nl-BE" sz="2400" dirty="0"/>
              <a:t> </a:t>
            </a:r>
            <a:r>
              <a:rPr lang="nl-BE" sz="2400" dirty="0" smtClean="0"/>
              <a:t>en/of </a:t>
            </a:r>
            <a:r>
              <a:rPr lang="nl-BE" sz="2400" dirty="0"/>
              <a:t>arts nodig</a:t>
            </a:r>
            <a:r>
              <a:rPr lang="nl-BE" sz="2400" dirty="0" smtClean="0"/>
              <a:t>?</a:t>
            </a:r>
          </a:p>
          <a:p>
            <a:pPr marL="514350" indent="-514350">
              <a:buAutoNum type="arabicParenR"/>
            </a:pPr>
            <a:r>
              <a:rPr lang="nl-BE" sz="2400" dirty="0" smtClean="0"/>
              <a:t>Arts =&gt; gezicht, diepe wonde, slechte wondrand, materiaal…</a:t>
            </a:r>
            <a:endParaRPr lang="nl-BE" sz="2400" dirty="0"/>
          </a:p>
          <a:p>
            <a:pPr marL="514350" indent="-514350">
              <a:buAutoNum type="arabicParenR"/>
            </a:pPr>
            <a:r>
              <a:rPr lang="nl-BE" sz="2400" dirty="0"/>
              <a:t>Dek proper af (evt. ontsmetten </a:t>
            </a:r>
            <a:r>
              <a:rPr lang="nl-BE" sz="2400" dirty="0" err="1" smtClean="0"/>
              <a:t>ivg</a:t>
            </a:r>
            <a:r>
              <a:rPr lang="nl-BE" sz="2400" dirty="0" smtClean="0"/>
              <a:t> </a:t>
            </a:r>
            <a:r>
              <a:rPr lang="nl-BE" sz="2400" dirty="0"/>
              <a:t>vuil)</a:t>
            </a:r>
          </a:p>
          <a:p>
            <a:pPr marL="514350" indent="-514350">
              <a:buAutoNum type="arabicParenR"/>
            </a:pPr>
            <a:r>
              <a:rPr lang="nl-BE" sz="2400" dirty="0"/>
              <a:t>Controleer tetanusinenting</a:t>
            </a:r>
          </a:p>
        </p:txBody>
      </p:sp>
      <p:pic>
        <p:nvPicPr>
          <p:cNvPr id="8" name="Afbeelding 7">
            <a:extLst>
              <a:ext uri="{FF2B5EF4-FFF2-40B4-BE49-F238E27FC236}">
                <a16:creationId xmlns:a16="http://schemas.microsoft.com/office/drawing/2014/main" id="{6329EC8A-7CF2-49D8-A56E-1F888F145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111" y="5191222"/>
            <a:ext cx="2376264" cy="1645564"/>
          </a:xfrm>
          <a:prstGeom prst="rect">
            <a:avLst/>
          </a:prstGeom>
        </p:spPr>
      </p:pic>
      <p:pic>
        <p:nvPicPr>
          <p:cNvPr id="7" name="Afbeelding 6">
            <a:extLst>
              <a:ext uri="{FF2B5EF4-FFF2-40B4-BE49-F238E27FC236}">
                <a16:creationId xmlns:a16="http://schemas.microsoft.com/office/drawing/2014/main" id="{99D7EAD0-C863-4347-8AEC-1830B109E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375" y="260648"/>
            <a:ext cx="624388" cy="624388"/>
          </a:xfrm>
          <a:prstGeom prst="rect">
            <a:avLst/>
          </a:prstGeom>
        </p:spPr>
      </p:pic>
    </p:spTree>
    <p:extLst>
      <p:ext uri="{BB962C8B-B14F-4D97-AF65-F5344CB8AC3E}">
        <p14:creationId xmlns:p14="http://schemas.microsoft.com/office/powerpoint/2010/main" val="78036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Afbeelding 3">
            <a:extLst>
              <a:ext uri="{FF2B5EF4-FFF2-40B4-BE49-F238E27FC236}">
                <a16:creationId xmlns:a16="http://schemas.microsoft.com/office/drawing/2014/main" id="{DBD7582E-ACB7-AB4F-9F7A-83AF45832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58" y="382385"/>
            <a:ext cx="3584898" cy="2143471"/>
          </a:xfrm>
          <a:prstGeom prst="rect">
            <a:avLst/>
          </a:prstGeom>
        </p:spPr>
      </p:pic>
      <p:pic>
        <p:nvPicPr>
          <p:cNvPr id="5" name="Picture 2" descr="http://www.devleermuis.be/wordpress/wp-content/uploads/2008/06/snijwonde2.jpg">
            <a:extLst>
              <a:ext uri="{FF2B5EF4-FFF2-40B4-BE49-F238E27FC236}">
                <a16:creationId xmlns:a16="http://schemas.microsoft.com/office/drawing/2014/main" id="{F21B78D5-FE99-AD4F-B7E7-CBE034D9C28C}"/>
              </a:ext>
            </a:extLst>
          </p:cNvPr>
          <p:cNvPicPr>
            <a:picLocks noChangeAspect="1" noChangeArrowheads="1"/>
          </p:cNvPicPr>
          <p:nvPr/>
        </p:nvPicPr>
        <p:blipFill>
          <a:blip r:embed="rId3" cstate="print"/>
          <a:srcRect/>
          <a:stretch>
            <a:fillRect/>
          </a:stretch>
        </p:blipFill>
        <p:spPr bwMode="auto">
          <a:xfrm>
            <a:off x="4739853" y="2369755"/>
            <a:ext cx="4061048" cy="2013854"/>
          </a:xfrm>
          <a:prstGeom prst="rect">
            <a:avLst/>
          </a:prstGeom>
          <a:noFill/>
        </p:spPr>
      </p:pic>
      <p:pic>
        <p:nvPicPr>
          <p:cNvPr id="6" name="Afbeelding 5">
            <a:extLst>
              <a:ext uri="{FF2B5EF4-FFF2-40B4-BE49-F238E27FC236}">
                <a16:creationId xmlns:a16="http://schemas.microsoft.com/office/drawing/2014/main" id="{24959590-F74B-E548-A9C7-95DEFBDE95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758" y="3376682"/>
            <a:ext cx="3609927" cy="2499876"/>
          </a:xfrm>
          <a:prstGeom prst="rect">
            <a:avLst/>
          </a:prstGeom>
        </p:spPr>
      </p:pic>
    </p:spTree>
    <p:extLst>
      <p:ext uri="{BB962C8B-B14F-4D97-AF65-F5344CB8AC3E}">
        <p14:creationId xmlns:p14="http://schemas.microsoft.com/office/powerpoint/2010/main" val="38807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Bijtwonden</a:t>
            </a:r>
          </a:p>
        </p:txBody>
      </p:sp>
      <p:sp>
        <p:nvSpPr>
          <p:cNvPr id="3" name="Tijdelijke aanduiding voor inhoud 2"/>
          <p:cNvSpPr>
            <a:spLocks noGrp="1"/>
          </p:cNvSpPr>
          <p:nvPr>
            <p:ph idx="1"/>
          </p:nvPr>
        </p:nvSpPr>
        <p:spPr>
          <a:xfrm>
            <a:off x="914400" y="1447799"/>
            <a:ext cx="7402016" cy="3314639"/>
          </a:xfrm>
        </p:spPr>
        <p:txBody>
          <a:bodyPr>
            <a:normAutofit/>
          </a:bodyPr>
          <a:lstStyle/>
          <a:p>
            <a:pPr marL="514350" indent="-514350">
              <a:buNone/>
            </a:pPr>
            <a:r>
              <a:rPr lang="nl-BE" dirty="0">
                <a:solidFill>
                  <a:srgbClr val="00B050"/>
                </a:solidFill>
              </a:rPr>
              <a:t> ALTIJD EEN ARTS RAADPLEGEN: GROTE KANS OP BESMETTING</a:t>
            </a:r>
          </a:p>
          <a:p>
            <a:pPr marL="514350" indent="-514350">
              <a:buAutoNum type="arabicParenR"/>
            </a:pPr>
            <a:r>
              <a:rPr lang="nl-BE" sz="2000" dirty="0"/>
              <a:t>Reinig de handen</a:t>
            </a:r>
          </a:p>
          <a:p>
            <a:pPr marL="514350" indent="-514350">
              <a:buAutoNum type="arabicParenR"/>
            </a:pPr>
            <a:r>
              <a:rPr lang="nl-BE" sz="2000" dirty="0"/>
              <a:t>Voer druk op de wonde uit + in hoogstand brengen</a:t>
            </a:r>
          </a:p>
          <a:p>
            <a:pPr marL="514350" indent="-514350">
              <a:buAutoNum type="arabicParenR"/>
            </a:pPr>
            <a:r>
              <a:rPr lang="nl-BE" sz="2000" dirty="0"/>
              <a:t>Reinig de wonde </a:t>
            </a:r>
            <a:r>
              <a:rPr lang="nl-BE" sz="2000" dirty="0" smtClean="0"/>
              <a:t>met lauwwarm </a:t>
            </a:r>
            <a:r>
              <a:rPr lang="nl-BE" sz="2000" dirty="0"/>
              <a:t>water</a:t>
            </a:r>
          </a:p>
          <a:p>
            <a:pPr marL="514350" indent="-514350">
              <a:buAutoNum type="arabicParenR"/>
            </a:pPr>
            <a:r>
              <a:rPr lang="nl-BE" dirty="0">
                <a:solidFill>
                  <a:srgbClr val="00B050"/>
                </a:solidFill>
              </a:rPr>
              <a:t>NIET </a:t>
            </a:r>
            <a:r>
              <a:rPr lang="nl-BE" dirty="0" smtClean="0">
                <a:solidFill>
                  <a:srgbClr val="00B050"/>
                </a:solidFill>
              </a:rPr>
              <a:t>ontsmetten tenzij kans op hondsdolheid: 15 min spoelen met water + 70% alcohol</a:t>
            </a:r>
            <a:endParaRPr lang="nl-BE" sz="2000" dirty="0"/>
          </a:p>
          <a:p>
            <a:pPr marL="514350" indent="-514350">
              <a:buAutoNum type="arabicParenR"/>
            </a:pPr>
            <a:r>
              <a:rPr lang="nl-BE" sz="2000" dirty="0"/>
              <a:t>Dek proper af</a:t>
            </a:r>
          </a:p>
          <a:p>
            <a:pPr marL="514350" indent="-514350">
              <a:buAutoNum type="arabicParenR"/>
            </a:pPr>
            <a:r>
              <a:rPr lang="nl-BE" sz="2000" dirty="0"/>
              <a:t>Controleer tetanusinenting</a:t>
            </a:r>
          </a:p>
        </p:txBody>
      </p:sp>
      <p:pic>
        <p:nvPicPr>
          <p:cNvPr id="5" name="Picture 2" descr="http://www.seniorennet.be/Pages/Nuttige_telefoonnummers/images/bijtwonde2.png"/>
          <p:cNvPicPr>
            <a:picLocks noChangeAspect="1" noChangeArrowheads="1"/>
          </p:cNvPicPr>
          <p:nvPr/>
        </p:nvPicPr>
        <p:blipFill>
          <a:blip r:embed="rId3" cstate="print"/>
          <a:srcRect/>
          <a:stretch>
            <a:fillRect/>
          </a:stretch>
        </p:blipFill>
        <p:spPr bwMode="auto">
          <a:xfrm>
            <a:off x="5723516" y="4428952"/>
            <a:ext cx="2446561" cy="1806045"/>
          </a:xfrm>
          <a:prstGeom prst="rect">
            <a:avLst/>
          </a:prstGeom>
          <a:noFill/>
        </p:spPr>
      </p:pic>
      <p:pic>
        <p:nvPicPr>
          <p:cNvPr id="6" name="Afbeelding 5">
            <a:extLst>
              <a:ext uri="{FF2B5EF4-FFF2-40B4-BE49-F238E27FC236}">
                <a16:creationId xmlns:a16="http://schemas.microsoft.com/office/drawing/2014/main" id="{BA035A19-1874-4AB4-BFB3-6D950B15E8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230190"/>
            <a:ext cx="648072" cy="64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Steekwonden</a:t>
            </a:r>
          </a:p>
        </p:txBody>
      </p:sp>
      <p:sp>
        <p:nvSpPr>
          <p:cNvPr id="3" name="Tijdelijke aanduiding voor inhoud 2"/>
          <p:cNvSpPr>
            <a:spLocks noGrp="1"/>
          </p:cNvSpPr>
          <p:nvPr>
            <p:ph idx="1"/>
          </p:nvPr>
        </p:nvSpPr>
        <p:spPr>
          <a:xfrm>
            <a:off x="902827" y="1141137"/>
            <a:ext cx="7402016" cy="4213448"/>
          </a:xfrm>
        </p:spPr>
        <p:txBody>
          <a:bodyPr>
            <a:normAutofit fontScale="92500" lnSpcReduction="10000"/>
          </a:bodyPr>
          <a:lstStyle/>
          <a:p>
            <a:pPr marL="0" indent="0">
              <a:buNone/>
            </a:pPr>
            <a:r>
              <a:rPr lang="nl-BE" dirty="0">
                <a:solidFill>
                  <a:srgbClr val="00B050"/>
                </a:solidFill>
              </a:rPr>
              <a:t>ALTIJD EEN ARTS RAADPLEGEN</a:t>
            </a:r>
          </a:p>
          <a:p>
            <a:pPr marL="0" indent="0">
              <a:buNone/>
            </a:pPr>
            <a:r>
              <a:rPr lang="nl-BE" dirty="0">
                <a:solidFill>
                  <a:srgbClr val="00B050"/>
                </a:solidFill>
              </a:rPr>
              <a:t>NIET ZELF OBJECT  VERWIJDEREN</a:t>
            </a:r>
            <a:endParaRPr lang="nl-BE" sz="2000" dirty="0"/>
          </a:p>
          <a:p>
            <a:pPr marL="514350" indent="-514350">
              <a:buAutoNum type="arabicParenR"/>
            </a:pPr>
            <a:r>
              <a:rPr lang="nl-BE" sz="2400" dirty="0"/>
              <a:t>Reinig de handen</a:t>
            </a:r>
          </a:p>
          <a:p>
            <a:pPr marL="514350" indent="-514350">
              <a:buAutoNum type="arabicParenR"/>
            </a:pPr>
            <a:r>
              <a:rPr lang="nl-BE" sz="2400" dirty="0"/>
              <a:t>Voer druk rondom de wonde uit + in hoogstand brengen</a:t>
            </a:r>
          </a:p>
          <a:p>
            <a:pPr marL="514350" indent="-514350">
              <a:buAutoNum type="arabicParenR"/>
            </a:pPr>
            <a:r>
              <a:rPr lang="nl-BE" sz="2400" dirty="0"/>
              <a:t>Reinig de wonde met water</a:t>
            </a:r>
          </a:p>
          <a:p>
            <a:pPr marL="514350" indent="-514350">
              <a:buAutoNum type="arabicParenR"/>
            </a:pPr>
            <a:r>
              <a:rPr lang="nl-BE" sz="2400" dirty="0"/>
              <a:t>Dek proper af (hoogteverschil met huid en object opvullen</a:t>
            </a:r>
            <a:r>
              <a:rPr lang="nl-BE" sz="2400" dirty="0" smtClean="0"/>
              <a:t>)</a:t>
            </a:r>
          </a:p>
          <a:p>
            <a:pPr marL="514350" indent="-514350">
              <a:buAutoNum type="arabicParenR"/>
            </a:pPr>
            <a:r>
              <a:rPr lang="nl-BE" sz="2400" dirty="0" smtClean="0"/>
              <a:t>Probeer object stil te houden: leg verbandrollen ernaast, vasthouden, fixeren met een lat…</a:t>
            </a:r>
            <a:endParaRPr lang="nl-BE" sz="2400" dirty="0"/>
          </a:p>
          <a:p>
            <a:pPr marL="514350" indent="-514350">
              <a:buAutoNum type="arabicParenR"/>
            </a:pPr>
            <a:r>
              <a:rPr lang="nl-BE" sz="2400" dirty="0"/>
              <a:t>Controleer tetanusinenting</a:t>
            </a:r>
          </a:p>
          <a:p>
            <a:pPr marL="0" indent="0">
              <a:buNone/>
            </a:pPr>
            <a:endParaRPr lang="nl-BE" sz="2400" dirty="0"/>
          </a:p>
        </p:txBody>
      </p:sp>
      <p:pic>
        <p:nvPicPr>
          <p:cNvPr id="5" name="Picture 2" descr="http://www.schminkshop.nl/sites/www.schminkshop.nl/files/imagecache/product_full/sites/all/files/images/wondset-potlood-steekwond-9510.jpg"/>
          <p:cNvPicPr>
            <a:picLocks noChangeAspect="1" noChangeArrowheads="1"/>
          </p:cNvPicPr>
          <p:nvPr/>
        </p:nvPicPr>
        <p:blipFill>
          <a:blip r:embed="rId3" cstate="print"/>
          <a:srcRect/>
          <a:stretch>
            <a:fillRect/>
          </a:stretch>
        </p:blipFill>
        <p:spPr bwMode="auto">
          <a:xfrm>
            <a:off x="6426574" y="4437112"/>
            <a:ext cx="2160240" cy="2160240"/>
          </a:xfrm>
          <a:prstGeom prst="rect">
            <a:avLst/>
          </a:prstGeom>
          <a:noFill/>
        </p:spPr>
      </p:pic>
      <p:pic>
        <p:nvPicPr>
          <p:cNvPr id="7" name="Afbeelding 6">
            <a:extLst>
              <a:ext uri="{FF2B5EF4-FFF2-40B4-BE49-F238E27FC236}">
                <a16:creationId xmlns:a16="http://schemas.microsoft.com/office/drawing/2014/main" id="{9BE71B54-463F-4B13-8809-B5D132DF08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332656"/>
            <a:ext cx="624388" cy="624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Steekwonde: voorwerp in hand</a:t>
            </a:r>
            <a:endParaRPr lang="nl-BE" dirty="0"/>
          </a:p>
        </p:txBody>
      </p:sp>
      <p:pic>
        <p:nvPicPr>
          <p:cNvPr id="4" name="BPJeySxneAg"/>
          <p:cNvPicPr>
            <a:picLocks noGrp="1" noRot="1" noChangeAspect="1"/>
          </p:cNvPicPr>
          <p:nvPr>
            <p:ph idx="1"/>
            <a:videoFile r:link="rId1"/>
          </p:nvPr>
        </p:nvPicPr>
        <p:blipFill>
          <a:blip r:embed="rId3"/>
          <a:stretch>
            <a:fillRect/>
          </a:stretch>
        </p:blipFill>
        <p:spPr>
          <a:xfrm>
            <a:off x="723181" y="2132856"/>
            <a:ext cx="8064896" cy="4536504"/>
          </a:xfrm>
          <a:prstGeom prst="rect">
            <a:avLst/>
          </a:prstGeom>
        </p:spPr>
      </p:pic>
    </p:spTree>
    <p:extLst>
      <p:ext uri="{BB962C8B-B14F-4D97-AF65-F5344CB8AC3E}">
        <p14:creationId xmlns:p14="http://schemas.microsoft.com/office/powerpoint/2010/main" val="2799170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Brandwonden</a:t>
            </a:r>
          </a:p>
        </p:txBody>
      </p:sp>
      <p:sp>
        <p:nvSpPr>
          <p:cNvPr id="3" name="Tijdelijke aanduiding voor inhoud 2"/>
          <p:cNvSpPr>
            <a:spLocks noGrp="1"/>
          </p:cNvSpPr>
          <p:nvPr>
            <p:ph idx="1"/>
          </p:nvPr>
        </p:nvSpPr>
        <p:spPr>
          <a:xfrm>
            <a:off x="914400" y="1628800"/>
            <a:ext cx="7402016" cy="4464496"/>
          </a:xfrm>
        </p:spPr>
        <p:txBody>
          <a:bodyPr>
            <a:normAutofit/>
          </a:bodyPr>
          <a:lstStyle/>
          <a:p>
            <a:pPr marL="514350" indent="-514350">
              <a:buNone/>
            </a:pPr>
            <a:r>
              <a:rPr lang="nl-BE" dirty="0">
                <a:solidFill>
                  <a:srgbClr val="00B050"/>
                </a:solidFill>
              </a:rPr>
              <a:t> EERST WATER, DE REST KOMT LATER</a:t>
            </a:r>
          </a:p>
          <a:p>
            <a:pPr marL="457200" indent="-457200">
              <a:buFont typeface="+mj-lt"/>
              <a:buAutoNum type="arabicParenR"/>
            </a:pPr>
            <a:r>
              <a:rPr lang="nl-BE" sz="2000" dirty="0"/>
              <a:t>Verwijder sieraden en loszittende kleding, verwijder geen ingebrande kleding!</a:t>
            </a:r>
          </a:p>
          <a:p>
            <a:pPr marL="457200" indent="-457200">
              <a:buFont typeface="+mj-lt"/>
              <a:buAutoNum type="arabicParenR"/>
            </a:pPr>
            <a:r>
              <a:rPr lang="nl-BE" sz="2000" dirty="0"/>
              <a:t>Reinig de wonde met </a:t>
            </a:r>
            <a:r>
              <a:rPr lang="nl-BE" sz="2000" b="1" dirty="0"/>
              <a:t>lauw water </a:t>
            </a:r>
            <a:r>
              <a:rPr lang="nl-BE" sz="2000" dirty="0"/>
              <a:t>gedurende 15 à 20 min </a:t>
            </a:r>
          </a:p>
          <a:p>
            <a:pPr marL="274320" lvl="1" indent="0">
              <a:buNone/>
            </a:pPr>
            <a:r>
              <a:rPr lang="nl-BE" sz="1800" dirty="0">
                <a:sym typeface="Wingdings"/>
              </a:rPr>
              <a:t>	 </a:t>
            </a:r>
            <a:r>
              <a:rPr lang="nl-BE" sz="1800" dirty="0"/>
              <a:t>Proper </a:t>
            </a:r>
            <a:r>
              <a:rPr lang="nl-BE" sz="1800" dirty="0" smtClean="0"/>
              <a:t>water!</a:t>
            </a:r>
            <a:endParaRPr lang="nl-BE" sz="1800" dirty="0"/>
          </a:p>
          <a:p>
            <a:pPr marL="274320" lvl="1" indent="0">
              <a:buNone/>
            </a:pPr>
            <a:r>
              <a:rPr lang="nl-BE" sz="1800" dirty="0"/>
              <a:t>	</a:t>
            </a:r>
            <a:r>
              <a:rPr lang="nl-BE" sz="1800" dirty="0">
                <a:sym typeface="Wingdings"/>
              </a:rPr>
              <a:t> Opletten voor onderkoeling!</a:t>
            </a:r>
          </a:p>
          <a:p>
            <a:pPr marL="274320" lvl="1" indent="0">
              <a:buNone/>
            </a:pPr>
            <a:r>
              <a:rPr lang="nl-BE" sz="1800" dirty="0">
                <a:sym typeface="Wingdings"/>
              </a:rPr>
              <a:t>	 </a:t>
            </a:r>
            <a:r>
              <a:rPr lang="nl-BE" sz="1800" dirty="0" err="1" smtClean="0">
                <a:sym typeface="Wingdings"/>
              </a:rPr>
              <a:t>Burnshield</a:t>
            </a:r>
            <a:r>
              <a:rPr lang="nl-BE" sz="1800" dirty="0" smtClean="0">
                <a:sym typeface="Wingdings"/>
              </a:rPr>
              <a:t>: brandwondengel</a:t>
            </a:r>
            <a:endParaRPr lang="nl-BE" sz="2000" dirty="0"/>
          </a:p>
          <a:p>
            <a:pPr marL="457200" indent="-457200">
              <a:buFont typeface="+mj-lt"/>
              <a:buAutoNum type="arabicParenR"/>
            </a:pPr>
            <a:r>
              <a:rPr lang="nl-BE" sz="2000" dirty="0"/>
              <a:t>Bij een chemische verbranding </a:t>
            </a:r>
            <a:r>
              <a:rPr lang="nl-BE" sz="2000" dirty="0" smtClean="0"/>
              <a:t>=&gt; antigifcentrum!</a:t>
            </a:r>
            <a:endParaRPr lang="nl-BE" sz="2000" dirty="0"/>
          </a:p>
          <a:p>
            <a:pPr lvl="1">
              <a:buFont typeface="Arial" panose="020B0604020202020204" pitchFamily="34" charset="0"/>
              <a:buChar char="•"/>
            </a:pPr>
            <a:r>
              <a:rPr lang="nl-BE" dirty="0"/>
              <a:t>1 uur afkoelen </a:t>
            </a:r>
          </a:p>
          <a:p>
            <a:pPr lvl="1">
              <a:buFont typeface="Arial" panose="020B0604020202020204" pitchFamily="34" charset="0"/>
              <a:buChar char="•"/>
            </a:pPr>
            <a:r>
              <a:rPr lang="nl-BE" dirty="0"/>
              <a:t>Achterhaal om welke chemische stof het gaat</a:t>
            </a:r>
          </a:p>
          <a:p>
            <a:pPr marL="457200" indent="-457200">
              <a:buFont typeface="+mj-lt"/>
              <a:buAutoNum type="arabicParenR"/>
            </a:pPr>
            <a:r>
              <a:rPr lang="nl-BE" dirty="0"/>
              <a:t>Evalueer uitzicht en pijn</a:t>
            </a:r>
          </a:p>
        </p:txBody>
      </p:sp>
      <p:pic>
        <p:nvPicPr>
          <p:cNvPr id="4" name="Afbeelding 3">
            <a:extLst>
              <a:ext uri="{FF2B5EF4-FFF2-40B4-BE49-F238E27FC236}">
                <a16:creationId xmlns:a16="http://schemas.microsoft.com/office/drawing/2014/main" id="{0D9D3C3C-46FE-4060-90D6-9BD0E5DC3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60648"/>
            <a:ext cx="648072" cy="648072"/>
          </a:xfrm>
          <a:prstGeom prst="rect">
            <a:avLst/>
          </a:prstGeom>
        </p:spPr>
      </p:pic>
    </p:spTree>
    <p:extLst>
      <p:ext uri="{BB962C8B-B14F-4D97-AF65-F5344CB8AC3E}">
        <p14:creationId xmlns:p14="http://schemas.microsoft.com/office/powerpoint/2010/main" val="34744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Brandwonden</a:t>
            </a:r>
          </a:p>
        </p:txBody>
      </p:sp>
      <p:sp>
        <p:nvSpPr>
          <p:cNvPr id="3" name="Tijdelijke aanduiding voor inhoud 2"/>
          <p:cNvSpPr>
            <a:spLocks noGrp="1"/>
          </p:cNvSpPr>
          <p:nvPr>
            <p:ph idx="1"/>
          </p:nvPr>
        </p:nvSpPr>
        <p:spPr>
          <a:xfrm>
            <a:off x="914400" y="1628800"/>
            <a:ext cx="4305672" cy="4213448"/>
          </a:xfrm>
        </p:spPr>
        <p:txBody>
          <a:bodyPr>
            <a:normAutofit/>
          </a:bodyPr>
          <a:lstStyle/>
          <a:p>
            <a:pPr marL="0" indent="0">
              <a:buNone/>
            </a:pPr>
            <a:r>
              <a:rPr lang="nl-BE" sz="2400" b="1" dirty="0"/>
              <a:t>Eerstegraads verbranding</a:t>
            </a:r>
          </a:p>
          <a:p>
            <a:r>
              <a:rPr lang="nl-BE" sz="2400" dirty="0"/>
              <a:t>Alleen bovenste huidlaag</a:t>
            </a:r>
          </a:p>
          <a:p>
            <a:r>
              <a:rPr lang="nl-BE" sz="2400" dirty="0" smtClean="0"/>
              <a:t>Pijnlijk</a:t>
            </a:r>
            <a:r>
              <a:rPr lang="nl-BE" sz="2400" dirty="0"/>
              <a:t>, droog en rood</a:t>
            </a:r>
          </a:p>
          <a:p>
            <a:r>
              <a:rPr lang="nl-BE" sz="2400" dirty="0"/>
              <a:t>Genezen binnen 5 tot 7 dagen zonder littekenvorming</a:t>
            </a:r>
          </a:p>
          <a:p>
            <a:r>
              <a:rPr lang="nl-BE" sz="2400" dirty="0"/>
              <a:t>Gebruik hydraterende crème/ </a:t>
            </a:r>
            <a:r>
              <a:rPr lang="nl-BE" sz="2400" dirty="0" err="1"/>
              <a:t>flamigel</a:t>
            </a:r>
            <a:endParaRPr lang="nl-BE" sz="2400" dirty="0"/>
          </a:p>
          <a:p>
            <a:pPr marL="0" indent="0">
              <a:buNone/>
            </a:pPr>
            <a:endParaRPr lang="nl-BE" sz="2000" dirty="0"/>
          </a:p>
        </p:txBody>
      </p:sp>
      <p:pic>
        <p:nvPicPr>
          <p:cNvPr id="5" name="Afbeelding 4">
            <a:extLst>
              <a:ext uri="{FF2B5EF4-FFF2-40B4-BE49-F238E27FC236}">
                <a16:creationId xmlns:a16="http://schemas.microsoft.com/office/drawing/2014/main" id="{C261814F-1E43-4DD7-B0C9-0E15A8B22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350" y="1649664"/>
            <a:ext cx="2381250" cy="1790700"/>
          </a:xfrm>
          <a:prstGeom prst="rect">
            <a:avLst/>
          </a:prstGeom>
        </p:spPr>
      </p:pic>
      <p:pic>
        <p:nvPicPr>
          <p:cNvPr id="7" name="Afbeelding 6">
            <a:extLst>
              <a:ext uri="{FF2B5EF4-FFF2-40B4-BE49-F238E27FC236}">
                <a16:creationId xmlns:a16="http://schemas.microsoft.com/office/drawing/2014/main" id="{C12A50D6-4D94-4444-BD7B-5DFE3F214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350" y="3735524"/>
            <a:ext cx="2381250" cy="2360897"/>
          </a:xfrm>
          <a:prstGeom prst="rect">
            <a:avLst/>
          </a:prstGeom>
        </p:spPr>
      </p:pic>
    </p:spTree>
    <p:extLst>
      <p:ext uri="{BB962C8B-B14F-4D97-AF65-F5344CB8AC3E}">
        <p14:creationId xmlns:p14="http://schemas.microsoft.com/office/powerpoint/2010/main" val="26352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Voorbereiding</a:t>
            </a:r>
          </a:p>
        </p:txBody>
      </p:sp>
      <p:sp>
        <p:nvSpPr>
          <p:cNvPr id="3" name="Tijdelijke aanduiding voor inhoud 2"/>
          <p:cNvSpPr>
            <a:spLocks noGrp="1"/>
          </p:cNvSpPr>
          <p:nvPr>
            <p:ph idx="1"/>
          </p:nvPr>
        </p:nvSpPr>
        <p:spPr>
          <a:xfrm>
            <a:off x="938758" y="1340768"/>
            <a:ext cx="7633742" cy="4968552"/>
          </a:xfrm>
        </p:spPr>
        <p:txBody>
          <a:bodyPr>
            <a:normAutofit fontScale="92500" lnSpcReduction="20000"/>
          </a:bodyPr>
          <a:lstStyle/>
          <a:p>
            <a:r>
              <a:rPr lang="nl-NL" sz="2200" dirty="0"/>
              <a:t>EHBO-koffer</a:t>
            </a:r>
          </a:p>
          <a:p>
            <a:r>
              <a:rPr lang="nl-NL" sz="2200" dirty="0"/>
              <a:t>Medische fiches overlopen</a:t>
            </a:r>
          </a:p>
          <a:p>
            <a:r>
              <a:rPr lang="nl-NL" sz="2200" dirty="0"/>
              <a:t>Kinderen met gekende aandoeningen?</a:t>
            </a:r>
          </a:p>
          <a:p>
            <a:pPr lvl="1"/>
            <a:r>
              <a:rPr lang="nl-NL" sz="2200" dirty="0" smtClean="0"/>
              <a:t>Allergie</a:t>
            </a:r>
            <a:endParaRPr lang="nl-NL" sz="2200" dirty="0"/>
          </a:p>
          <a:p>
            <a:pPr lvl="1"/>
            <a:r>
              <a:rPr lang="nl-NL" sz="2200" dirty="0"/>
              <a:t>Astma</a:t>
            </a:r>
          </a:p>
          <a:p>
            <a:pPr lvl="1"/>
            <a:r>
              <a:rPr lang="nl-NL" sz="2200" dirty="0"/>
              <a:t>Diabetes</a:t>
            </a:r>
          </a:p>
          <a:p>
            <a:pPr lvl="1"/>
            <a:r>
              <a:rPr lang="nl-NL" sz="2200" dirty="0"/>
              <a:t>Epilepsie</a:t>
            </a:r>
          </a:p>
          <a:p>
            <a:r>
              <a:rPr lang="nl-NL" sz="2200" dirty="0"/>
              <a:t>Kinderen die dagelijks medicatie nodig hebben?</a:t>
            </a:r>
          </a:p>
          <a:p>
            <a:r>
              <a:rPr lang="nl-NL" sz="2200" b="1" dirty="0"/>
              <a:t>Contactgegevens</a:t>
            </a:r>
            <a:r>
              <a:rPr lang="nl-NL" sz="2200" dirty="0"/>
              <a:t> </a:t>
            </a:r>
          </a:p>
          <a:p>
            <a:pPr lvl="1"/>
            <a:r>
              <a:rPr lang="nl-NL" sz="2200" dirty="0"/>
              <a:t>Huisarts(en) </a:t>
            </a:r>
          </a:p>
          <a:p>
            <a:pPr lvl="1"/>
            <a:r>
              <a:rPr lang="nl-NL" sz="2200" dirty="0"/>
              <a:t>Apotheker</a:t>
            </a:r>
          </a:p>
          <a:p>
            <a:pPr lvl="1"/>
            <a:r>
              <a:rPr lang="nl-NL" sz="2200" dirty="0"/>
              <a:t>Ziekenhuis</a:t>
            </a:r>
          </a:p>
          <a:p>
            <a:pPr lvl="1"/>
            <a:r>
              <a:rPr lang="nl-NL" sz="2200" dirty="0"/>
              <a:t>AED</a:t>
            </a:r>
          </a:p>
          <a:p>
            <a:pPr marL="320040" lvl="1" indent="0">
              <a:buNone/>
            </a:pPr>
            <a:endParaRPr lang="nl-NL" dirty="0"/>
          </a:p>
          <a:p>
            <a:pPr marL="320040" lvl="1" indent="0">
              <a:buNone/>
            </a:pPr>
            <a:endParaRPr lang="nl-NL" dirty="0"/>
          </a:p>
          <a:p>
            <a:pPr marL="320040" lvl="1" indent="0">
              <a:buNone/>
            </a:pPr>
            <a:endParaRPr lang="nl-NL" dirty="0"/>
          </a:p>
        </p:txBody>
      </p:sp>
      <p:pic>
        <p:nvPicPr>
          <p:cNvPr id="5" name="Afbeelding 4">
            <a:extLst>
              <a:ext uri="{FF2B5EF4-FFF2-40B4-BE49-F238E27FC236}">
                <a16:creationId xmlns:a16="http://schemas.microsoft.com/office/drawing/2014/main" id="{BBFC1918-B2CA-4ED5-A812-0B244E5AF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30190"/>
            <a:ext cx="648072" cy="648072"/>
          </a:xfrm>
          <a:prstGeom prst="rect">
            <a:avLst/>
          </a:prstGeom>
        </p:spPr>
      </p:pic>
    </p:spTree>
    <p:extLst>
      <p:ext uri="{BB962C8B-B14F-4D97-AF65-F5344CB8AC3E}">
        <p14:creationId xmlns:p14="http://schemas.microsoft.com/office/powerpoint/2010/main" val="273845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Brandwonden</a:t>
            </a:r>
          </a:p>
        </p:txBody>
      </p:sp>
      <p:sp>
        <p:nvSpPr>
          <p:cNvPr id="3" name="Tijdelijke aanduiding voor inhoud 2"/>
          <p:cNvSpPr>
            <a:spLocks noGrp="1"/>
          </p:cNvSpPr>
          <p:nvPr>
            <p:ph idx="1"/>
          </p:nvPr>
        </p:nvSpPr>
        <p:spPr>
          <a:xfrm>
            <a:off x="914400" y="1628800"/>
            <a:ext cx="4881736" cy="4213448"/>
          </a:xfrm>
        </p:spPr>
        <p:txBody>
          <a:bodyPr>
            <a:normAutofit/>
          </a:bodyPr>
          <a:lstStyle/>
          <a:p>
            <a:pPr marL="0" indent="0">
              <a:buNone/>
            </a:pPr>
            <a:r>
              <a:rPr lang="nl-BE" sz="2000" b="1" dirty="0"/>
              <a:t>Tweedegraads verbranding</a:t>
            </a:r>
          </a:p>
          <a:p>
            <a:r>
              <a:rPr lang="nl-BE" sz="2000" dirty="0"/>
              <a:t>Oppervlakkige en diepe variant</a:t>
            </a:r>
          </a:p>
          <a:p>
            <a:r>
              <a:rPr lang="nl-BE" sz="2000" dirty="0"/>
              <a:t>Zeer pijnlijk, rood en blaarvormig</a:t>
            </a:r>
          </a:p>
          <a:p>
            <a:r>
              <a:rPr lang="nl-BE" sz="2000" dirty="0"/>
              <a:t>Genezing 14 dagen tot meer dan 3 weken</a:t>
            </a:r>
          </a:p>
          <a:p>
            <a:r>
              <a:rPr lang="nl-BE" sz="2000" dirty="0"/>
              <a:t>Slachtoffer naar arts/ziekenhuis brengen</a:t>
            </a:r>
          </a:p>
          <a:p>
            <a:pPr marL="0" indent="0">
              <a:buNone/>
            </a:pPr>
            <a:endParaRPr lang="nl-BE" sz="2000" dirty="0"/>
          </a:p>
        </p:txBody>
      </p:sp>
      <p:pic>
        <p:nvPicPr>
          <p:cNvPr id="6" name="Afbeelding 5">
            <a:extLst>
              <a:ext uri="{FF2B5EF4-FFF2-40B4-BE49-F238E27FC236}">
                <a16:creationId xmlns:a16="http://schemas.microsoft.com/office/drawing/2014/main" id="{5F518EEA-E96F-45A1-91F0-44997F01A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758" y="3744900"/>
            <a:ext cx="3093926" cy="2413262"/>
          </a:xfrm>
          <a:prstGeom prst="rect">
            <a:avLst/>
          </a:prstGeom>
        </p:spPr>
      </p:pic>
      <p:pic>
        <p:nvPicPr>
          <p:cNvPr id="9" name="Afbeelding 8">
            <a:extLst>
              <a:ext uri="{FF2B5EF4-FFF2-40B4-BE49-F238E27FC236}">
                <a16:creationId xmlns:a16="http://schemas.microsoft.com/office/drawing/2014/main" id="{82D20300-92FE-4961-81CF-E1D28AEBD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744900"/>
            <a:ext cx="3595920" cy="2413262"/>
          </a:xfrm>
          <a:prstGeom prst="rect">
            <a:avLst/>
          </a:prstGeom>
        </p:spPr>
      </p:pic>
    </p:spTree>
    <p:extLst>
      <p:ext uri="{BB962C8B-B14F-4D97-AF65-F5344CB8AC3E}">
        <p14:creationId xmlns:p14="http://schemas.microsoft.com/office/powerpoint/2010/main" val="17385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Brandwonden</a:t>
            </a:r>
          </a:p>
        </p:txBody>
      </p:sp>
      <p:sp>
        <p:nvSpPr>
          <p:cNvPr id="3" name="Tijdelijke aanduiding voor inhoud 2"/>
          <p:cNvSpPr>
            <a:spLocks noGrp="1"/>
          </p:cNvSpPr>
          <p:nvPr>
            <p:ph idx="1"/>
          </p:nvPr>
        </p:nvSpPr>
        <p:spPr>
          <a:xfrm>
            <a:off x="914400" y="1628800"/>
            <a:ext cx="5313784" cy="2520280"/>
          </a:xfrm>
        </p:spPr>
        <p:txBody>
          <a:bodyPr>
            <a:normAutofit lnSpcReduction="10000"/>
          </a:bodyPr>
          <a:lstStyle/>
          <a:p>
            <a:pPr marL="0" indent="0">
              <a:buNone/>
            </a:pPr>
            <a:r>
              <a:rPr lang="nl-BE" sz="2000" b="1" dirty="0"/>
              <a:t>Derdegraads verbranding</a:t>
            </a:r>
          </a:p>
          <a:p>
            <a:r>
              <a:rPr lang="nl-BE" sz="2000" dirty="0"/>
              <a:t>Necrose van huid, tot in onderliggend weefsel</a:t>
            </a:r>
          </a:p>
          <a:p>
            <a:r>
              <a:rPr lang="nl-BE" sz="2000" dirty="0"/>
              <a:t>Witte, bruine verkleuring: “Perkament”</a:t>
            </a:r>
          </a:p>
          <a:p>
            <a:r>
              <a:rPr lang="nl-BE" sz="2000" dirty="0"/>
              <a:t>Belangrijk: Geen pijn aanwezig!!</a:t>
            </a:r>
          </a:p>
          <a:p>
            <a:r>
              <a:rPr lang="nl-BE" sz="2000" dirty="0"/>
              <a:t>Vaak chirurgie nodig</a:t>
            </a:r>
          </a:p>
          <a:p>
            <a:r>
              <a:rPr lang="nl-BE" dirty="0"/>
              <a:t>Slachtoffer naar arts/ziekenhuis brengen</a:t>
            </a:r>
          </a:p>
          <a:p>
            <a:endParaRPr lang="nl-BE" sz="2000" dirty="0"/>
          </a:p>
          <a:p>
            <a:pPr marL="0" indent="0">
              <a:buNone/>
            </a:pPr>
            <a:endParaRPr lang="nl-BE" sz="2000" dirty="0"/>
          </a:p>
          <a:p>
            <a:endParaRPr lang="nl-BE" sz="2000" dirty="0"/>
          </a:p>
        </p:txBody>
      </p:sp>
      <p:pic>
        <p:nvPicPr>
          <p:cNvPr id="5" name="Afbeelding 4">
            <a:extLst>
              <a:ext uri="{FF2B5EF4-FFF2-40B4-BE49-F238E27FC236}">
                <a16:creationId xmlns:a16="http://schemas.microsoft.com/office/drawing/2014/main" id="{F160D0D5-F601-405B-8342-58319C07B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940" y="4149080"/>
            <a:ext cx="3297560" cy="2387433"/>
          </a:xfrm>
          <a:prstGeom prst="rect">
            <a:avLst/>
          </a:prstGeom>
        </p:spPr>
      </p:pic>
    </p:spTree>
    <p:extLst>
      <p:ext uri="{BB962C8B-B14F-4D97-AF65-F5344CB8AC3E}">
        <p14:creationId xmlns:p14="http://schemas.microsoft.com/office/powerpoint/2010/main" val="34304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Brandwonden</a:t>
            </a:r>
          </a:p>
        </p:txBody>
      </p:sp>
      <p:sp>
        <p:nvSpPr>
          <p:cNvPr id="3" name="Tijdelijke aanduiding voor inhoud 2"/>
          <p:cNvSpPr>
            <a:spLocks noGrp="1"/>
          </p:cNvSpPr>
          <p:nvPr>
            <p:ph idx="1"/>
          </p:nvPr>
        </p:nvSpPr>
        <p:spPr>
          <a:xfrm>
            <a:off x="914400" y="1628800"/>
            <a:ext cx="6969968" cy="4392488"/>
          </a:xfrm>
        </p:spPr>
        <p:txBody>
          <a:bodyPr>
            <a:normAutofit/>
          </a:bodyPr>
          <a:lstStyle/>
          <a:p>
            <a:pPr marL="0" indent="0">
              <a:buNone/>
            </a:pPr>
            <a:r>
              <a:rPr lang="nl-BE" sz="2000" b="1" dirty="0"/>
              <a:t>Elektrische verbrandingen</a:t>
            </a:r>
            <a:endParaRPr lang="nl-BE" sz="2000" dirty="0"/>
          </a:p>
          <a:p>
            <a:pPr marL="514350" indent="-514350">
              <a:buNone/>
            </a:pPr>
            <a:r>
              <a:rPr lang="nl-BE" dirty="0">
                <a:solidFill>
                  <a:srgbClr val="00B050"/>
                </a:solidFill>
              </a:rPr>
              <a:t> EERST DE STROOMBRON ONDERBREKEN</a:t>
            </a:r>
          </a:p>
          <a:p>
            <a:r>
              <a:rPr lang="nl-BE" sz="2000" dirty="0"/>
              <a:t>Koeling minder belangrijk</a:t>
            </a:r>
          </a:p>
          <a:p>
            <a:r>
              <a:rPr lang="nl-BE" sz="2000" dirty="0"/>
              <a:t>Professionele hulp belangrijk voor controle op inwendige letsels met hart- en ademhalingsstilstand tot gevolg!</a:t>
            </a:r>
          </a:p>
        </p:txBody>
      </p:sp>
      <p:pic>
        <p:nvPicPr>
          <p:cNvPr id="4" name="Afbeelding 3">
            <a:extLst>
              <a:ext uri="{FF2B5EF4-FFF2-40B4-BE49-F238E27FC236}">
                <a16:creationId xmlns:a16="http://schemas.microsoft.com/office/drawing/2014/main" id="{99D7EAD0-C863-4347-8AEC-1830B109E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260648"/>
            <a:ext cx="624388" cy="624388"/>
          </a:xfrm>
          <a:prstGeom prst="rect">
            <a:avLst/>
          </a:prstGeom>
        </p:spPr>
      </p:pic>
    </p:spTree>
    <p:extLst>
      <p:ext uri="{BB962C8B-B14F-4D97-AF65-F5344CB8AC3E}">
        <p14:creationId xmlns:p14="http://schemas.microsoft.com/office/powerpoint/2010/main" val="329720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Brandwonde?</a:t>
            </a:r>
            <a:endParaRPr lang="nl-BE" dirty="0"/>
          </a:p>
        </p:txBody>
      </p:sp>
      <p:pic>
        <p:nvPicPr>
          <p:cNvPr id="8" name="HmRmbaukF0U"/>
          <p:cNvPicPr>
            <a:picLocks noGrp="1" noRot="1" noChangeAspect="1"/>
          </p:cNvPicPr>
          <p:nvPr>
            <p:ph idx="1"/>
            <a:videoFile r:link="rId1"/>
          </p:nvPr>
        </p:nvPicPr>
        <p:blipFill>
          <a:blip r:embed="rId3"/>
          <a:stretch>
            <a:fillRect/>
          </a:stretch>
        </p:blipFill>
        <p:spPr>
          <a:xfrm>
            <a:off x="757143" y="1628800"/>
            <a:ext cx="7996972" cy="4498297"/>
          </a:xfrm>
          <a:prstGeom prst="rect">
            <a:avLst/>
          </a:prstGeom>
        </p:spPr>
      </p:pic>
    </p:spTree>
    <p:extLst>
      <p:ext uri="{BB962C8B-B14F-4D97-AF65-F5344CB8AC3E}">
        <p14:creationId xmlns:p14="http://schemas.microsoft.com/office/powerpoint/2010/main" val="3708934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Brandwonde?</a:t>
            </a:r>
          </a:p>
        </p:txBody>
      </p:sp>
      <p:pic>
        <p:nvPicPr>
          <p:cNvPr id="4" name="mINlstO1OnU"/>
          <p:cNvPicPr>
            <a:picLocks noGrp="1" noRot="1" noChangeAspect="1"/>
          </p:cNvPicPr>
          <p:nvPr>
            <p:ph idx="1"/>
            <a:videoFile r:link="rId1"/>
          </p:nvPr>
        </p:nvPicPr>
        <p:blipFill>
          <a:blip r:embed="rId3"/>
          <a:stretch>
            <a:fillRect/>
          </a:stretch>
        </p:blipFill>
        <p:spPr>
          <a:xfrm>
            <a:off x="856369" y="1556792"/>
            <a:ext cx="7628066" cy="5040560"/>
          </a:xfrm>
          <a:prstGeom prst="rect">
            <a:avLst/>
          </a:prstGeom>
        </p:spPr>
      </p:pic>
    </p:spTree>
    <p:extLst>
      <p:ext uri="{BB962C8B-B14F-4D97-AF65-F5344CB8AC3E}">
        <p14:creationId xmlns:p14="http://schemas.microsoft.com/office/powerpoint/2010/main" val="665791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spiraalverband</a:t>
            </a:r>
            <a:endParaRPr lang="nl-BE" dirty="0"/>
          </a:p>
        </p:txBody>
      </p:sp>
      <p:pic>
        <p:nvPicPr>
          <p:cNvPr id="6" name="OzyY5WwWtGA"/>
          <p:cNvPicPr>
            <a:picLocks noGrp="1" noRot="1" noChangeAspect="1"/>
          </p:cNvPicPr>
          <p:nvPr>
            <p:ph idx="1"/>
            <a:videoFile r:link="rId1"/>
          </p:nvPr>
        </p:nvPicPr>
        <p:blipFill>
          <a:blip r:embed="rId3"/>
          <a:stretch>
            <a:fillRect/>
          </a:stretch>
        </p:blipFill>
        <p:spPr>
          <a:xfrm>
            <a:off x="391452" y="1628800"/>
            <a:ext cx="8573036" cy="4822333"/>
          </a:xfrm>
          <a:prstGeom prst="rect">
            <a:avLst/>
          </a:prstGeom>
        </p:spPr>
      </p:pic>
    </p:spTree>
    <p:extLst>
      <p:ext uri="{BB962C8B-B14F-4D97-AF65-F5344CB8AC3E}">
        <p14:creationId xmlns:p14="http://schemas.microsoft.com/office/powerpoint/2010/main" val="1970798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Kruisverband (1)</a:t>
            </a:r>
            <a:endParaRPr lang="nl-BE" dirty="0"/>
          </a:p>
        </p:txBody>
      </p:sp>
      <p:pic>
        <p:nvPicPr>
          <p:cNvPr id="6" name="7OeNunGjpk0"/>
          <p:cNvPicPr>
            <a:picLocks noGrp="1" noRot="1" noChangeAspect="1"/>
          </p:cNvPicPr>
          <p:nvPr>
            <p:ph idx="1"/>
            <a:videoFile r:link="rId1"/>
          </p:nvPr>
        </p:nvPicPr>
        <p:blipFill>
          <a:blip r:embed="rId3"/>
          <a:stretch>
            <a:fillRect/>
          </a:stretch>
        </p:blipFill>
        <p:spPr>
          <a:xfrm>
            <a:off x="611560" y="1752611"/>
            <a:ext cx="8228831" cy="4628717"/>
          </a:xfrm>
          <a:prstGeom prst="rect">
            <a:avLst/>
          </a:prstGeom>
        </p:spPr>
      </p:pic>
    </p:spTree>
    <p:extLst>
      <p:ext uri="{BB962C8B-B14F-4D97-AF65-F5344CB8AC3E}">
        <p14:creationId xmlns:p14="http://schemas.microsoft.com/office/powerpoint/2010/main" val="351878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Kruisverband (2)</a:t>
            </a:r>
            <a:endParaRPr lang="nl-BE" dirty="0"/>
          </a:p>
        </p:txBody>
      </p:sp>
      <p:pic>
        <p:nvPicPr>
          <p:cNvPr id="4" name="faf81dH9KEA"/>
          <p:cNvPicPr>
            <a:picLocks noGrp="1" noRot="1" noChangeAspect="1"/>
          </p:cNvPicPr>
          <p:nvPr>
            <p:ph idx="1"/>
            <a:videoFile r:link="rId1"/>
          </p:nvPr>
        </p:nvPicPr>
        <p:blipFill>
          <a:blip r:embed="rId3"/>
          <a:stretch>
            <a:fillRect/>
          </a:stretch>
        </p:blipFill>
        <p:spPr>
          <a:xfrm>
            <a:off x="828282" y="1874517"/>
            <a:ext cx="7884094" cy="4434803"/>
          </a:xfrm>
          <a:prstGeom prst="rect">
            <a:avLst/>
          </a:prstGeom>
        </p:spPr>
      </p:pic>
    </p:spTree>
    <p:extLst>
      <p:ext uri="{BB962C8B-B14F-4D97-AF65-F5344CB8AC3E}">
        <p14:creationId xmlns:p14="http://schemas.microsoft.com/office/powerpoint/2010/main" val="3781377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scharnierverband</a:t>
            </a:r>
            <a:endParaRPr lang="nl-BE" dirty="0"/>
          </a:p>
        </p:txBody>
      </p:sp>
      <p:pic>
        <p:nvPicPr>
          <p:cNvPr id="4" name="TJzrwnJYnHU"/>
          <p:cNvPicPr>
            <a:picLocks noGrp="1" noRot="1" noChangeAspect="1"/>
          </p:cNvPicPr>
          <p:nvPr>
            <p:ph idx="1"/>
            <a:videoFile r:link="rId1"/>
          </p:nvPr>
        </p:nvPicPr>
        <p:blipFill>
          <a:blip r:embed="rId3"/>
          <a:stretch>
            <a:fillRect/>
          </a:stretch>
        </p:blipFill>
        <p:spPr>
          <a:xfrm>
            <a:off x="519466" y="1700808"/>
            <a:ext cx="8448939" cy="4752528"/>
          </a:xfrm>
          <a:prstGeom prst="rect">
            <a:avLst/>
          </a:prstGeom>
        </p:spPr>
      </p:pic>
    </p:spTree>
    <p:extLst>
      <p:ext uri="{BB962C8B-B14F-4D97-AF65-F5344CB8AC3E}">
        <p14:creationId xmlns:p14="http://schemas.microsoft.com/office/powerpoint/2010/main" val="2960979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FCCD4-38E1-4672-AC0D-7D1F6D38F970}"/>
              </a:ext>
            </a:extLst>
          </p:cNvPr>
          <p:cNvSpPr>
            <a:spLocks noGrp="1"/>
          </p:cNvSpPr>
          <p:nvPr>
            <p:ph type="title"/>
          </p:nvPr>
        </p:nvSpPr>
        <p:spPr>
          <a:xfrm>
            <a:off x="2432197" y="1073889"/>
            <a:ext cx="6140303" cy="3291215"/>
          </a:xfrm>
        </p:spPr>
        <p:txBody>
          <a:bodyPr/>
          <a:lstStyle/>
          <a:p>
            <a:r>
              <a:rPr lang="nl-BE" dirty="0"/>
              <a:t>Reanimatie</a:t>
            </a:r>
          </a:p>
        </p:txBody>
      </p:sp>
      <p:sp>
        <p:nvSpPr>
          <p:cNvPr id="3" name="Tijdelijke aanduiding voor tekst 2">
            <a:extLst>
              <a:ext uri="{FF2B5EF4-FFF2-40B4-BE49-F238E27FC236}">
                <a16:creationId xmlns:a16="http://schemas.microsoft.com/office/drawing/2014/main" id="{387375F5-B8B3-43DD-BD11-D279908DBE95}"/>
              </a:ext>
            </a:extLst>
          </p:cNvPr>
          <p:cNvSpPr>
            <a:spLocks noGrp="1"/>
          </p:cNvSpPr>
          <p:nvPr>
            <p:ph type="body" idx="1"/>
          </p:nvPr>
        </p:nvSpPr>
        <p:spPr>
          <a:xfrm>
            <a:off x="2771800" y="4365104"/>
            <a:ext cx="7772400" cy="1673150"/>
          </a:xfrm>
        </p:spPr>
        <p:txBody>
          <a:bodyPr>
            <a:normAutofit/>
          </a:bodyPr>
          <a:lstStyle/>
          <a:p>
            <a:pPr marL="342900" indent="-342900">
              <a:buFont typeface="Arial" panose="020B0604020202020204" pitchFamily="34" charset="0"/>
              <a:buChar char="•"/>
            </a:pPr>
            <a:r>
              <a:rPr lang="nl-BE" dirty="0"/>
              <a:t>Herkenning hartstilstand</a:t>
            </a:r>
          </a:p>
          <a:p>
            <a:pPr marL="342900" indent="-342900">
              <a:buFont typeface="Arial" panose="020B0604020202020204" pitchFamily="34" charset="0"/>
              <a:buChar char="•"/>
            </a:pPr>
            <a:r>
              <a:rPr lang="nl-BE" dirty="0"/>
              <a:t>Volwassenen</a:t>
            </a:r>
          </a:p>
          <a:p>
            <a:pPr marL="342900" indent="-342900">
              <a:buFont typeface="Arial" panose="020B0604020202020204" pitchFamily="34" charset="0"/>
              <a:buChar char="•"/>
            </a:pPr>
            <a:r>
              <a:rPr lang="nl-BE" dirty="0"/>
              <a:t>AED</a:t>
            </a:r>
          </a:p>
        </p:txBody>
      </p:sp>
    </p:spTree>
    <p:extLst>
      <p:ext uri="{BB962C8B-B14F-4D97-AF65-F5344CB8AC3E}">
        <p14:creationId xmlns:p14="http://schemas.microsoft.com/office/powerpoint/2010/main" val="3906164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9C416-E3A7-473F-B00B-5458C134803F}"/>
              </a:ext>
            </a:extLst>
          </p:cNvPr>
          <p:cNvSpPr>
            <a:spLocks noGrp="1"/>
          </p:cNvSpPr>
          <p:nvPr>
            <p:ph type="title"/>
          </p:nvPr>
        </p:nvSpPr>
        <p:spPr/>
        <p:txBody>
          <a:bodyPr/>
          <a:lstStyle/>
          <a:p>
            <a:r>
              <a:rPr lang="nl-BE" dirty="0"/>
              <a:t>Inhoud EHBO-koffer</a:t>
            </a:r>
          </a:p>
        </p:txBody>
      </p:sp>
      <p:sp>
        <p:nvSpPr>
          <p:cNvPr id="3" name="Tijdelijke aanduiding voor tekst 2">
            <a:extLst>
              <a:ext uri="{FF2B5EF4-FFF2-40B4-BE49-F238E27FC236}">
                <a16:creationId xmlns:a16="http://schemas.microsoft.com/office/drawing/2014/main" id="{DB476A0D-525E-4417-B5C0-AFDBDD5B5638}"/>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1850783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0"/>
            <a:ext cx="7633742" cy="1492132"/>
          </a:xfrm>
        </p:spPr>
        <p:txBody>
          <a:bodyPr>
            <a:normAutofit fontScale="90000"/>
          </a:bodyPr>
          <a:lstStyle/>
          <a:p>
            <a:r>
              <a:rPr lang="nl-BE" dirty="0" smtClean="0"/>
              <a:t>Basis: benadering bewusteloos slachtoffer</a:t>
            </a:r>
            <a:endParaRPr lang="nl-BE" dirty="0"/>
          </a:p>
        </p:txBody>
      </p:sp>
      <p:sp>
        <p:nvSpPr>
          <p:cNvPr id="3" name="Tijdelijke aanduiding voor inhoud 2"/>
          <p:cNvSpPr>
            <a:spLocks noGrp="1"/>
          </p:cNvSpPr>
          <p:nvPr>
            <p:ph idx="1"/>
          </p:nvPr>
        </p:nvSpPr>
        <p:spPr>
          <a:xfrm>
            <a:off x="683568" y="1772816"/>
            <a:ext cx="8316416" cy="5085184"/>
          </a:xfrm>
        </p:spPr>
        <p:txBody>
          <a:bodyPr>
            <a:noAutofit/>
          </a:bodyPr>
          <a:lstStyle/>
          <a:p>
            <a:r>
              <a:rPr lang="nl-BE" sz="2400" dirty="0" smtClean="0"/>
              <a:t>Stap 1: Zorg voor veiligheid</a:t>
            </a:r>
          </a:p>
          <a:p>
            <a:pPr marL="0" indent="0">
              <a:buNone/>
            </a:pPr>
            <a:r>
              <a:rPr lang="nl-BE" sz="2400" dirty="0" smtClean="0"/>
              <a:t>Zowel voor uzelf, het slachtoffer als de omgeving!</a:t>
            </a:r>
          </a:p>
          <a:p>
            <a:r>
              <a:rPr lang="nl-BE" sz="2400" dirty="0" smtClean="0"/>
              <a:t>Stap 2: Beoordeel de toestand van het slachtoffer</a:t>
            </a:r>
          </a:p>
          <a:p>
            <a:pPr marL="0" indent="0">
              <a:buNone/>
            </a:pPr>
            <a:r>
              <a:rPr lang="nl-BE" sz="2400" dirty="0" smtClean="0"/>
              <a:t>Controleer bewustzijn: schud zacht aan de schouders en roep zijn/haar naam</a:t>
            </a:r>
          </a:p>
          <a:p>
            <a:pPr marL="0" indent="0">
              <a:buNone/>
            </a:pPr>
            <a:r>
              <a:rPr lang="nl-BE" sz="2400" dirty="0" smtClean="0"/>
              <a:t>Zorg voor een vrije luchtweg: tilt het hoofd naar achter met je hand en twee vingers onder de kin </a:t>
            </a:r>
          </a:p>
          <a:p>
            <a:pPr marL="0" indent="0">
              <a:buNone/>
            </a:pPr>
            <a:r>
              <a:rPr lang="nl-BE" sz="2400" dirty="0" smtClean="0"/>
              <a:t> Kijk, luister en voel: is er ademhaling? Luister gedurende 10 seconden</a:t>
            </a:r>
          </a:p>
        </p:txBody>
      </p:sp>
    </p:spTree>
    <p:extLst>
      <p:ext uri="{BB962C8B-B14F-4D97-AF65-F5344CB8AC3E}">
        <p14:creationId xmlns:p14="http://schemas.microsoft.com/office/powerpoint/2010/main" val="36274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Vrije luchtweg: </a:t>
            </a:r>
            <a:r>
              <a:rPr lang="nl-BE" dirty="0" err="1" smtClean="0"/>
              <a:t>head</a:t>
            </a:r>
            <a:r>
              <a:rPr lang="nl-BE" dirty="0" smtClean="0"/>
              <a:t> Tilt </a:t>
            </a:r>
            <a:r>
              <a:rPr lang="nl-BE" dirty="0" err="1" smtClean="0"/>
              <a:t>and</a:t>
            </a:r>
            <a:r>
              <a:rPr lang="nl-BE" dirty="0" smtClean="0"/>
              <a:t> </a:t>
            </a:r>
            <a:r>
              <a:rPr lang="nl-BE" dirty="0" err="1" smtClean="0"/>
              <a:t>chin</a:t>
            </a:r>
            <a:r>
              <a:rPr lang="nl-BE" dirty="0" smtClean="0"/>
              <a:t> lift</a:t>
            </a:r>
            <a:endParaRPr lang="nl-BE" dirty="0"/>
          </a:p>
        </p:txBody>
      </p:sp>
      <p:pic>
        <p:nvPicPr>
          <p:cNvPr id="4" name="Shape 263">
            <a:extLst>
              <a:ext uri="{FF2B5EF4-FFF2-40B4-BE49-F238E27FC236}">
                <a16:creationId xmlns:a16="http://schemas.microsoft.com/office/drawing/2014/main" id="{0C7C2808-C60D-C24C-9FB8-20033F51B81E}"/>
              </a:ext>
            </a:extLst>
          </p:cNvPr>
          <p:cNvPicPr preferRelativeResize="0">
            <a:picLocks noGrp="1"/>
          </p:cNvPicPr>
          <p:nvPr>
            <p:ph idx="1"/>
          </p:nvPr>
        </p:nvPicPr>
        <p:blipFill rotWithShape="1">
          <a:blip r:embed="rId2">
            <a:alphaModFix/>
          </a:blip>
          <a:srcRect/>
          <a:stretch/>
        </p:blipFill>
        <p:spPr>
          <a:xfrm>
            <a:off x="1115616" y="2191172"/>
            <a:ext cx="2808312" cy="4104456"/>
          </a:xfrm>
          <a:prstGeom prst="rect">
            <a:avLst/>
          </a:prstGeom>
          <a:noFill/>
          <a:ln>
            <a:noFill/>
          </a:ln>
        </p:spPr>
      </p:pic>
      <p:pic>
        <p:nvPicPr>
          <p:cNvPr id="6" name="Shape 303">
            <a:extLst>
              <a:ext uri="{FF2B5EF4-FFF2-40B4-BE49-F238E27FC236}">
                <a16:creationId xmlns:a16="http://schemas.microsoft.com/office/drawing/2014/main" id="{5383FD5C-9E99-8545-83E0-1F78DD4769BC}"/>
              </a:ext>
            </a:extLst>
          </p:cNvPr>
          <p:cNvPicPr preferRelativeResize="0"/>
          <p:nvPr/>
        </p:nvPicPr>
        <p:blipFill rotWithShape="1">
          <a:blip r:embed="rId3">
            <a:alphaModFix/>
          </a:blip>
          <a:srcRect/>
          <a:stretch/>
        </p:blipFill>
        <p:spPr>
          <a:xfrm>
            <a:off x="4441640" y="2177144"/>
            <a:ext cx="4130860" cy="4096233"/>
          </a:xfrm>
          <a:prstGeom prst="rect">
            <a:avLst/>
          </a:prstGeom>
          <a:noFill/>
          <a:ln>
            <a:noFill/>
          </a:ln>
        </p:spPr>
      </p:pic>
    </p:spTree>
    <p:extLst>
      <p:ext uri="{BB962C8B-B14F-4D97-AF65-F5344CB8AC3E}">
        <p14:creationId xmlns:p14="http://schemas.microsoft.com/office/powerpoint/2010/main" val="914896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vervolg</a:t>
            </a:r>
            <a:endParaRPr lang="nl-BE" dirty="0"/>
          </a:p>
        </p:txBody>
      </p:sp>
      <p:sp>
        <p:nvSpPr>
          <p:cNvPr id="5" name="Tijdelijke aanduiding voor inhoud 4"/>
          <p:cNvSpPr>
            <a:spLocks noGrp="1"/>
          </p:cNvSpPr>
          <p:nvPr>
            <p:ph idx="1"/>
          </p:nvPr>
        </p:nvSpPr>
        <p:spPr/>
        <p:txBody>
          <a:bodyPr/>
          <a:lstStyle/>
          <a:p>
            <a:r>
              <a:rPr lang="nl-BE" sz="2400" dirty="0" smtClean="0"/>
              <a:t>Geen ademhaling? =&gt; REANIMATIE en BEL 112</a:t>
            </a:r>
          </a:p>
          <a:p>
            <a:r>
              <a:rPr lang="nl-BE" sz="2400" dirty="0" smtClean="0"/>
              <a:t>Wel ademhaling? =&gt; STABIELE ZIJLIGGING en BEL 112</a:t>
            </a:r>
          </a:p>
          <a:p>
            <a:endParaRPr lang="nl-BE" sz="2400" dirty="0"/>
          </a:p>
          <a:p>
            <a:r>
              <a:rPr lang="nl-BE" sz="2400" dirty="0" smtClean="0"/>
              <a:t>Stap 3:  Alarmeer de hulpdiensten</a:t>
            </a:r>
          </a:p>
          <a:p>
            <a:r>
              <a:rPr lang="nl-BE" sz="2400" dirty="0" smtClean="0"/>
              <a:t>Stap 4: verleen verdere eerste hulp</a:t>
            </a:r>
          </a:p>
          <a:p>
            <a:endParaRPr lang="nl-BE" dirty="0"/>
          </a:p>
        </p:txBody>
      </p:sp>
    </p:spTree>
    <p:extLst>
      <p:ext uri="{BB962C8B-B14F-4D97-AF65-F5344CB8AC3E}">
        <p14:creationId xmlns:p14="http://schemas.microsoft.com/office/powerpoint/2010/main" val="107043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Basis: benadering bewusteloos slachtoffer</a:t>
            </a:r>
            <a:endParaRPr lang="nl-BE" dirty="0"/>
          </a:p>
        </p:txBody>
      </p:sp>
      <p:pic>
        <p:nvPicPr>
          <p:cNvPr id="4" name="2fq_z5FAPWE"/>
          <p:cNvPicPr>
            <a:picLocks noGrp="1" noRot="1" noChangeAspect="1"/>
          </p:cNvPicPr>
          <p:nvPr>
            <p:ph idx="1"/>
            <a:videoFile r:link="rId1"/>
          </p:nvPr>
        </p:nvPicPr>
        <p:blipFill>
          <a:blip r:embed="rId3"/>
          <a:stretch>
            <a:fillRect/>
          </a:stretch>
        </p:blipFill>
        <p:spPr>
          <a:xfrm>
            <a:off x="685568" y="1844592"/>
            <a:ext cx="8140122" cy="4578819"/>
          </a:xfrm>
          <a:prstGeom prst="rect">
            <a:avLst/>
          </a:prstGeom>
        </p:spPr>
      </p:pic>
    </p:spTree>
    <p:extLst>
      <p:ext uri="{BB962C8B-B14F-4D97-AF65-F5344CB8AC3E}">
        <p14:creationId xmlns:p14="http://schemas.microsoft.com/office/powerpoint/2010/main" val="3614676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602E7CF-78E9-44EA-9E7B-A7CD2CF6B575}"/>
              </a:ext>
            </a:extLst>
          </p:cNvPr>
          <p:cNvSpPr>
            <a:spLocks noGrp="1"/>
          </p:cNvSpPr>
          <p:nvPr>
            <p:ph type="title"/>
          </p:nvPr>
        </p:nvSpPr>
        <p:spPr>
          <a:xfrm>
            <a:off x="914400" y="692696"/>
            <a:ext cx="7772400" cy="1143000"/>
          </a:xfrm>
        </p:spPr>
        <p:txBody>
          <a:bodyPr>
            <a:normAutofit fontScale="90000"/>
          </a:bodyPr>
          <a:lstStyle/>
          <a:p>
            <a:r>
              <a:rPr lang="nl-BE" dirty="0"/>
              <a:t>Herkenning van een hartstilstand</a:t>
            </a:r>
          </a:p>
        </p:txBody>
      </p:sp>
      <p:sp>
        <p:nvSpPr>
          <p:cNvPr id="5" name="Tijdelijke aanduiding voor inhoud 4">
            <a:extLst>
              <a:ext uri="{FF2B5EF4-FFF2-40B4-BE49-F238E27FC236}">
                <a16:creationId xmlns:a16="http://schemas.microsoft.com/office/drawing/2014/main" id="{CC616726-0304-4638-9F23-87E051B58793}"/>
              </a:ext>
            </a:extLst>
          </p:cNvPr>
          <p:cNvSpPr>
            <a:spLocks noGrp="1"/>
          </p:cNvSpPr>
          <p:nvPr>
            <p:ph idx="1"/>
          </p:nvPr>
        </p:nvSpPr>
        <p:spPr>
          <a:xfrm>
            <a:off x="914400" y="2132856"/>
            <a:ext cx="7772400" cy="4572000"/>
          </a:xfrm>
        </p:spPr>
        <p:txBody>
          <a:bodyPr/>
          <a:lstStyle/>
          <a:p>
            <a:r>
              <a:rPr lang="nl-BE" sz="2800" dirty="0"/>
              <a:t>Kan moeilijk te herkennen zijn</a:t>
            </a:r>
          </a:p>
          <a:p>
            <a:r>
              <a:rPr lang="nl-BE" sz="2800" dirty="0"/>
              <a:t>Polsslag voelen is geen accurate methode</a:t>
            </a:r>
          </a:p>
          <a:p>
            <a:r>
              <a:rPr lang="nl-BE" sz="2800" dirty="0" err="1"/>
              <a:t>Agonale</a:t>
            </a:r>
            <a:r>
              <a:rPr lang="nl-BE" sz="2800" dirty="0"/>
              <a:t> ademhaling of </a:t>
            </a:r>
            <a:r>
              <a:rPr lang="nl-BE" sz="2800" dirty="0" err="1"/>
              <a:t>Gasping</a:t>
            </a:r>
            <a:r>
              <a:rPr lang="nl-BE" sz="2800" dirty="0"/>
              <a:t> bij 40% </a:t>
            </a:r>
            <a:r>
              <a:rPr lang="nl-BE" sz="2800" dirty="0" smtClean="0"/>
              <a:t>slachtoffers</a:t>
            </a:r>
          </a:p>
          <a:p>
            <a:pPr marL="0" indent="0">
              <a:buNone/>
            </a:pPr>
            <a:r>
              <a:rPr lang="nl-BE" sz="2800" dirty="0"/>
              <a:t> </a:t>
            </a:r>
            <a:r>
              <a:rPr lang="nl-BE" sz="2800" dirty="0" smtClean="0">
                <a:solidFill>
                  <a:srgbClr val="FF0000"/>
                </a:solidFill>
              </a:rPr>
              <a:t>Slachtoffer </a:t>
            </a:r>
            <a:r>
              <a:rPr lang="nl-BE" sz="2800" dirty="0">
                <a:solidFill>
                  <a:srgbClr val="FF0000"/>
                </a:solidFill>
              </a:rPr>
              <a:t>reageert niet en ademt niet normaal</a:t>
            </a:r>
          </a:p>
          <a:p>
            <a:pPr marL="0" indent="0">
              <a:buNone/>
            </a:pPr>
            <a:endParaRPr lang="nl-BE" dirty="0"/>
          </a:p>
        </p:txBody>
      </p:sp>
      <p:pic>
        <p:nvPicPr>
          <p:cNvPr id="4" name="Afbeelding 3">
            <a:extLst>
              <a:ext uri="{FF2B5EF4-FFF2-40B4-BE49-F238E27FC236}">
                <a16:creationId xmlns:a16="http://schemas.microsoft.com/office/drawing/2014/main" id="{0D9D3C3C-46FE-4060-90D6-9BD0E5DC3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877272"/>
            <a:ext cx="648072" cy="648072"/>
          </a:xfrm>
          <a:prstGeom prst="rect">
            <a:avLst/>
          </a:prstGeom>
        </p:spPr>
      </p:pic>
    </p:spTree>
    <p:extLst>
      <p:ext uri="{BB962C8B-B14F-4D97-AF65-F5344CB8AC3E}">
        <p14:creationId xmlns:p14="http://schemas.microsoft.com/office/powerpoint/2010/main" val="105726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gasping</a:t>
            </a:r>
            <a:endParaRPr lang="nl-BE" dirty="0"/>
          </a:p>
        </p:txBody>
      </p:sp>
      <p:pic>
        <p:nvPicPr>
          <p:cNvPr id="4" name="tLt4dHtjyMs"/>
          <p:cNvPicPr>
            <a:picLocks noGrp="1" noRot="1" noChangeAspect="1"/>
          </p:cNvPicPr>
          <p:nvPr>
            <p:ph idx="1"/>
            <a:videoFile r:link="rId1"/>
          </p:nvPr>
        </p:nvPicPr>
        <p:blipFill>
          <a:blip r:embed="rId3"/>
          <a:stretch>
            <a:fillRect/>
          </a:stretch>
        </p:blipFill>
        <p:spPr>
          <a:xfrm>
            <a:off x="828282" y="1874517"/>
            <a:ext cx="7628066" cy="4290787"/>
          </a:xfrm>
          <a:prstGeom prst="rect">
            <a:avLst/>
          </a:prstGeom>
        </p:spPr>
      </p:pic>
    </p:spTree>
    <p:extLst>
      <p:ext uri="{BB962C8B-B14F-4D97-AF65-F5344CB8AC3E}">
        <p14:creationId xmlns:p14="http://schemas.microsoft.com/office/powerpoint/2010/main" val="16245212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48125"/>
            <a:ext cx="7772400" cy="1143000"/>
          </a:xfrm>
        </p:spPr>
        <p:txBody>
          <a:bodyPr>
            <a:normAutofit/>
          </a:bodyPr>
          <a:lstStyle/>
          <a:p>
            <a:r>
              <a:rPr lang="nl-BE" dirty="0"/>
              <a:t>Reanimatie Volwassenen</a:t>
            </a:r>
            <a:endParaRPr lang="nl-NL" dirty="0"/>
          </a:p>
        </p:txBody>
      </p:sp>
      <p:sp>
        <p:nvSpPr>
          <p:cNvPr id="4" name="Tijdelijke aanduiding voor inhoud 3">
            <a:extLst>
              <a:ext uri="{FF2B5EF4-FFF2-40B4-BE49-F238E27FC236}">
                <a16:creationId xmlns:a16="http://schemas.microsoft.com/office/drawing/2014/main" id="{8CB8A33D-9D44-41E0-8EB9-62BE991DE48B}"/>
              </a:ext>
            </a:extLst>
          </p:cNvPr>
          <p:cNvSpPr>
            <a:spLocks noGrp="1"/>
          </p:cNvSpPr>
          <p:nvPr>
            <p:ph idx="1"/>
          </p:nvPr>
        </p:nvSpPr>
        <p:spPr>
          <a:xfrm>
            <a:off x="971600" y="1700808"/>
            <a:ext cx="7772400" cy="4572000"/>
          </a:xfrm>
        </p:spPr>
        <p:txBody>
          <a:bodyPr>
            <a:normAutofit/>
          </a:bodyPr>
          <a:lstStyle/>
          <a:p>
            <a:pPr marL="514350" indent="-514350">
              <a:buFont typeface="+mj-lt"/>
              <a:buAutoNum type="arabicParenR"/>
            </a:pPr>
            <a:r>
              <a:rPr lang="nl-BE" sz="2800" dirty="0"/>
              <a:t>Veiligheid</a:t>
            </a:r>
          </a:p>
          <a:p>
            <a:pPr marL="514350" indent="-514350">
              <a:buFont typeface="+mj-lt"/>
              <a:buAutoNum type="arabicParenR"/>
            </a:pPr>
            <a:r>
              <a:rPr lang="nl-BE" sz="2800" dirty="0"/>
              <a:t>Controle bewustzijn</a:t>
            </a:r>
          </a:p>
          <a:p>
            <a:pPr marL="514350" indent="-514350">
              <a:buFont typeface="+mj-lt"/>
              <a:buAutoNum type="arabicParenR"/>
            </a:pPr>
            <a:r>
              <a:rPr lang="nl-BE" sz="2800" dirty="0"/>
              <a:t>Luchtweg</a:t>
            </a:r>
          </a:p>
          <a:p>
            <a:pPr marL="514350" indent="-514350">
              <a:buFont typeface="+mj-lt"/>
              <a:buAutoNum type="arabicParenR"/>
            </a:pPr>
            <a:r>
              <a:rPr lang="nl-BE" sz="2800" dirty="0"/>
              <a:t>Ademhaling</a:t>
            </a:r>
          </a:p>
          <a:p>
            <a:pPr marL="514350" indent="-514350">
              <a:buFont typeface="+mj-lt"/>
              <a:buAutoNum type="arabicParenR"/>
            </a:pPr>
            <a:r>
              <a:rPr lang="nl-BE" sz="2800" dirty="0"/>
              <a:t>Hulpdiensten verwittigen</a:t>
            </a:r>
          </a:p>
          <a:p>
            <a:pPr marL="514350" indent="-514350">
              <a:buFont typeface="+mj-lt"/>
              <a:buAutoNum type="arabicParenR"/>
            </a:pPr>
            <a:r>
              <a:rPr lang="nl-BE" sz="2800" dirty="0"/>
              <a:t>Stuur iemand om AED</a:t>
            </a:r>
          </a:p>
          <a:p>
            <a:pPr marL="514350" indent="-514350">
              <a:buFont typeface="+mj-lt"/>
              <a:buAutoNum type="arabicParenR"/>
            </a:pPr>
            <a:r>
              <a:rPr lang="nl-BE" sz="2800" dirty="0"/>
              <a:t>Start </a:t>
            </a:r>
            <a:r>
              <a:rPr lang="nl-BE" sz="2800" dirty="0" err="1"/>
              <a:t>b</a:t>
            </a:r>
            <a:r>
              <a:rPr lang="nl-BE" sz="2800" dirty="0" err="1" smtClean="0"/>
              <a:t>orstcompressies</a:t>
            </a:r>
            <a:r>
              <a:rPr lang="nl-BE" sz="2800" dirty="0" smtClean="0"/>
              <a:t> </a:t>
            </a:r>
            <a:r>
              <a:rPr lang="nl-BE" sz="2800" dirty="0"/>
              <a:t>en beademingen</a:t>
            </a:r>
          </a:p>
        </p:txBody>
      </p:sp>
      <p:pic>
        <p:nvPicPr>
          <p:cNvPr id="5" name="Afbeelding 4">
            <a:extLst>
              <a:ext uri="{FF2B5EF4-FFF2-40B4-BE49-F238E27FC236}">
                <a16:creationId xmlns:a16="http://schemas.microsoft.com/office/drawing/2014/main" id="{99D7EAD0-C863-4347-8AEC-1830B109E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332656"/>
            <a:ext cx="624388" cy="624388"/>
          </a:xfrm>
          <a:prstGeom prst="rect">
            <a:avLst/>
          </a:prstGeom>
        </p:spPr>
      </p:pic>
    </p:spTree>
    <p:extLst>
      <p:ext uri="{BB962C8B-B14F-4D97-AF65-F5344CB8AC3E}">
        <p14:creationId xmlns:p14="http://schemas.microsoft.com/office/powerpoint/2010/main" val="6721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Borstcompressie en beademing</a:t>
            </a:r>
            <a:endParaRPr lang="nl-BE" dirty="0"/>
          </a:p>
        </p:txBody>
      </p:sp>
      <p:sp>
        <p:nvSpPr>
          <p:cNvPr id="3" name="Tijdelijke aanduiding voor inhoud 2"/>
          <p:cNvSpPr>
            <a:spLocks noGrp="1"/>
          </p:cNvSpPr>
          <p:nvPr>
            <p:ph idx="1"/>
          </p:nvPr>
        </p:nvSpPr>
        <p:spPr>
          <a:xfrm>
            <a:off x="938758" y="1988840"/>
            <a:ext cx="7633742" cy="4536504"/>
          </a:xfrm>
        </p:spPr>
        <p:txBody>
          <a:bodyPr>
            <a:normAutofit fontScale="92500" lnSpcReduction="20000"/>
          </a:bodyPr>
          <a:lstStyle/>
          <a:p>
            <a:pPr marL="85725" indent="0">
              <a:buNone/>
            </a:pPr>
            <a:r>
              <a:rPr lang="nl-BE" sz="2400" dirty="0"/>
              <a:t>Hiel van één hand op midden borstkas</a:t>
            </a:r>
          </a:p>
          <a:p>
            <a:pPr marL="85725" indent="0">
              <a:buNone/>
            </a:pPr>
            <a:endParaRPr lang="nl-BE" sz="2400" dirty="0"/>
          </a:p>
          <a:p>
            <a:pPr marL="85725" indent="0">
              <a:buNone/>
            </a:pPr>
            <a:r>
              <a:rPr lang="nl-BE" sz="2400" dirty="0"/>
              <a:t>Andere hand boven op de eerste</a:t>
            </a:r>
          </a:p>
          <a:p>
            <a:pPr marL="85725" indent="0">
              <a:buNone/>
            </a:pPr>
            <a:endParaRPr lang="nl-BE" sz="2400" dirty="0" smtClean="0"/>
          </a:p>
          <a:p>
            <a:pPr marL="85725" indent="0">
              <a:buNone/>
            </a:pPr>
            <a:r>
              <a:rPr lang="nl-BE" sz="2400" dirty="0" smtClean="0"/>
              <a:t>Vingers </a:t>
            </a:r>
            <a:r>
              <a:rPr lang="nl-BE" sz="2400" dirty="0"/>
              <a:t>in elkaar haken</a:t>
            </a:r>
          </a:p>
          <a:p>
            <a:pPr marL="85725" indent="0">
              <a:buNone/>
            </a:pPr>
            <a:endParaRPr lang="nl-BE" sz="2400" b="1" dirty="0"/>
          </a:p>
          <a:p>
            <a:pPr marL="85725" indent="0">
              <a:buNone/>
            </a:pPr>
            <a:r>
              <a:rPr lang="nl-BE" sz="2400" b="1" dirty="0"/>
              <a:t>Loodrecht</a:t>
            </a:r>
            <a:r>
              <a:rPr lang="nl-BE" sz="2400" dirty="0"/>
              <a:t> boven het SO met </a:t>
            </a:r>
            <a:r>
              <a:rPr lang="nl-BE" sz="2400" b="1" u="sng" dirty="0"/>
              <a:t>GESTREKTE</a:t>
            </a:r>
            <a:r>
              <a:rPr lang="nl-BE" sz="2400" dirty="0"/>
              <a:t> </a:t>
            </a:r>
            <a:r>
              <a:rPr lang="nl-BE" sz="2400" dirty="0" smtClean="0"/>
              <a:t>armen</a:t>
            </a:r>
          </a:p>
          <a:p>
            <a:pPr marL="85725" indent="0">
              <a:buNone/>
            </a:pPr>
            <a:r>
              <a:rPr lang="nl-BE" sz="2400" dirty="0" smtClean="0"/>
              <a:t>30 </a:t>
            </a:r>
            <a:r>
              <a:rPr lang="nl-BE" sz="2400" dirty="0" err="1" smtClean="0"/>
              <a:t>compressies</a:t>
            </a:r>
            <a:r>
              <a:rPr lang="nl-BE" sz="2400" dirty="0" smtClean="0"/>
              <a:t> </a:t>
            </a:r>
          </a:p>
          <a:p>
            <a:pPr marL="85725" indent="0">
              <a:buNone/>
            </a:pPr>
            <a:r>
              <a:rPr lang="nl-BE" sz="2400" dirty="0" smtClean="0"/>
              <a:t>5 cm- 6 cm</a:t>
            </a:r>
          </a:p>
          <a:p>
            <a:pPr marL="85725" indent="0">
              <a:buNone/>
            </a:pPr>
            <a:r>
              <a:rPr lang="nl-BE" sz="2400" dirty="0" smtClean="0"/>
              <a:t>100-120 min</a:t>
            </a:r>
            <a:r>
              <a:rPr lang="nl-BE" sz="2400" dirty="0"/>
              <a:t/>
            </a:r>
            <a:br>
              <a:rPr lang="nl-BE" sz="2400" dirty="0"/>
            </a:br>
            <a:r>
              <a:rPr lang="nl-BE" sz="2400" dirty="0"/>
              <a:t>				</a:t>
            </a:r>
          </a:p>
          <a:p>
            <a:endParaRPr lang="nl-BE" dirty="0"/>
          </a:p>
        </p:txBody>
      </p:sp>
      <p:pic>
        <p:nvPicPr>
          <p:cNvPr id="4" name="Shape 358">
            <a:extLst>
              <a:ext uri="{FF2B5EF4-FFF2-40B4-BE49-F238E27FC236}">
                <a16:creationId xmlns:a16="http://schemas.microsoft.com/office/drawing/2014/main" id="{95C8ED4E-8943-5241-ACFC-4F2FDB2030C3}"/>
              </a:ext>
            </a:extLst>
          </p:cNvPr>
          <p:cNvPicPr preferRelativeResize="0"/>
          <p:nvPr/>
        </p:nvPicPr>
        <p:blipFill rotWithShape="1">
          <a:blip r:embed="rId3">
            <a:alphaModFix/>
          </a:blip>
          <a:srcRect/>
          <a:stretch/>
        </p:blipFill>
        <p:spPr>
          <a:xfrm>
            <a:off x="6012160" y="1340768"/>
            <a:ext cx="2111524" cy="2898905"/>
          </a:xfrm>
          <a:prstGeom prst="rect">
            <a:avLst/>
          </a:prstGeom>
          <a:noFill/>
          <a:ln>
            <a:noFill/>
          </a:ln>
        </p:spPr>
      </p:pic>
    </p:spTree>
    <p:extLst>
      <p:ext uri="{BB962C8B-B14F-4D97-AF65-F5344CB8AC3E}">
        <p14:creationId xmlns:p14="http://schemas.microsoft.com/office/powerpoint/2010/main" val="312345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Borstcompressie en beademing</a:t>
            </a:r>
            <a:endParaRPr lang="nl-BE" dirty="0"/>
          </a:p>
        </p:txBody>
      </p:sp>
      <p:sp>
        <p:nvSpPr>
          <p:cNvPr id="3" name="Tijdelijke aanduiding voor inhoud 2"/>
          <p:cNvSpPr>
            <a:spLocks noGrp="1"/>
          </p:cNvSpPr>
          <p:nvPr>
            <p:ph idx="1"/>
          </p:nvPr>
        </p:nvSpPr>
        <p:spPr/>
        <p:txBody>
          <a:bodyPr>
            <a:normAutofit/>
          </a:bodyPr>
          <a:lstStyle/>
          <a:p>
            <a:r>
              <a:rPr lang="nl-BE" sz="2400" dirty="0" smtClean="0"/>
              <a:t>Head </a:t>
            </a:r>
            <a:r>
              <a:rPr lang="nl-BE" sz="2400" dirty="0" err="1" smtClean="0"/>
              <a:t>Thilt</a:t>
            </a:r>
            <a:r>
              <a:rPr lang="nl-BE" sz="2400" dirty="0" smtClean="0"/>
              <a:t> </a:t>
            </a:r>
          </a:p>
          <a:p>
            <a:r>
              <a:rPr lang="nl-BE" sz="2400" dirty="0" err="1" smtClean="0"/>
              <a:t>Chin</a:t>
            </a:r>
            <a:r>
              <a:rPr lang="nl-BE" sz="2400" dirty="0" smtClean="0"/>
              <a:t> lift </a:t>
            </a:r>
          </a:p>
          <a:p>
            <a:r>
              <a:rPr lang="nl-BE" sz="2400" dirty="0" smtClean="0"/>
              <a:t>Neus dichtdrukken</a:t>
            </a:r>
          </a:p>
          <a:p>
            <a:r>
              <a:rPr lang="nl-BE" sz="2400" dirty="0" smtClean="0"/>
              <a:t>2 beadem</a:t>
            </a:r>
            <a:r>
              <a:rPr lang="nl-BE" sz="2400" u="sng" dirty="0" smtClean="0"/>
              <a:t>pogingen</a:t>
            </a:r>
            <a:r>
              <a:rPr lang="nl-BE" sz="2400" dirty="0" smtClean="0"/>
              <a:t> </a:t>
            </a:r>
            <a:endParaRPr lang="nl-BE" sz="2400" dirty="0"/>
          </a:p>
        </p:txBody>
      </p:sp>
      <p:pic>
        <p:nvPicPr>
          <p:cNvPr id="5" name="Afbeelding 4"/>
          <p:cNvPicPr>
            <a:picLocks noChangeAspect="1"/>
          </p:cNvPicPr>
          <p:nvPr/>
        </p:nvPicPr>
        <p:blipFill>
          <a:blip r:embed="rId2"/>
          <a:stretch>
            <a:fillRect/>
          </a:stretch>
        </p:blipFill>
        <p:spPr>
          <a:xfrm>
            <a:off x="4355976" y="2286002"/>
            <a:ext cx="3909625" cy="3290917"/>
          </a:xfrm>
          <a:prstGeom prst="rect">
            <a:avLst/>
          </a:prstGeom>
        </p:spPr>
      </p:pic>
    </p:spTree>
    <p:extLst>
      <p:ext uri="{BB962C8B-B14F-4D97-AF65-F5344CB8AC3E}">
        <p14:creationId xmlns:p14="http://schemas.microsoft.com/office/powerpoint/2010/main" val="116896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normAutofit fontScale="90000"/>
          </a:bodyPr>
          <a:lstStyle/>
          <a:p>
            <a:r>
              <a:rPr lang="nl-BE" dirty="0"/>
              <a:t>Automatische externe Defibrillator (AED)</a:t>
            </a:r>
          </a:p>
        </p:txBody>
      </p:sp>
      <p:sp>
        <p:nvSpPr>
          <p:cNvPr id="3" name="Content Placeholder 2"/>
          <p:cNvSpPr>
            <a:spLocks noGrp="1"/>
          </p:cNvSpPr>
          <p:nvPr>
            <p:ph idx="1"/>
          </p:nvPr>
        </p:nvSpPr>
        <p:spPr>
          <a:xfrm>
            <a:off x="938758" y="1556792"/>
            <a:ext cx="7633742" cy="4968552"/>
          </a:xfrm>
        </p:spPr>
        <p:txBody>
          <a:bodyPr>
            <a:noAutofit/>
          </a:bodyPr>
          <a:lstStyle/>
          <a:p>
            <a:r>
              <a:rPr lang="nl-BE" sz="1800" dirty="0"/>
              <a:t>In sporthal, zwembad, gemeentehuis...</a:t>
            </a:r>
          </a:p>
          <a:p>
            <a:r>
              <a:rPr lang="nl-BE" sz="1800" dirty="0"/>
              <a:t>App: </a:t>
            </a:r>
            <a:r>
              <a:rPr lang="nl-BE" sz="1800" dirty="0" smtClean="0"/>
              <a:t>AED4Watch; Rode kruis hulp app</a:t>
            </a:r>
            <a:endParaRPr lang="nl-BE" sz="1800" dirty="0"/>
          </a:p>
          <a:p>
            <a:r>
              <a:rPr lang="nl-BE" sz="1800" dirty="0"/>
              <a:t>Indien in bereik en meer dan 1 persoon aanwezig: zo snel mogelijk gaan halen</a:t>
            </a:r>
          </a:p>
          <a:p>
            <a:r>
              <a:rPr lang="nl-BE" sz="1800" dirty="0"/>
              <a:t>AED aanzetten en stappen </a:t>
            </a:r>
            <a:r>
              <a:rPr lang="nl-BE" sz="1800" dirty="0" smtClean="0"/>
              <a:t>volgen:  LUISTER</a:t>
            </a:r>
            <a:endParaRPr lang="nl-BE" sz="1800" dirty="0"/>
          </a:p>
          <a:p>
            <a:pPr marL="914400" lvl="1" indent="-457200">
              <a:buFont typeface="+mj-lt"/>
              <a:buAutoNum type="arabicParenR"/>
            </a:pPr>
            <a:r>
              <a:rPr lang="nl-BE" dirty="0"/>
              <a:t>Elektroden aanbrengen</a:t>
            </a:r>
          </a:p>
          <a:p>
            <a:pPr marL="914400" lvl="1" indent="-457200">
              <a:buFont typeface="+mj-lt"/>
              <a:buAutoNum type="arabicParenR"/>
            </a:pPr>
            <a:r>
              <a:rPr lang="nl-BE" dirty="0"/>
              <a:t>Elektroden verbinden met AED</a:t>
            </a:r>
          </a:p>
          <a:p>
            <a:pPr marL="914400" lvl="1" indent="-457200">
              <a:buFont typeface="+mj-lt"/>
              <a:buAutoNum type="arabicParenR"/>
            </a:pPr>
            <a:r>
              <a:rPr lang="nl-BE" dirty="0"/>
              <a:t>AED evalueert hartritme (slachtoffer liefst op droog oppervlak en niemand raakt hem aan!)</a:t>
            </a:r>
          </a:p>
          <a:p>
            <a:pPr marL="914400" lvl="1" indent="-457200">
              <a:buFont typeface="+mj-lt"/>
              <a:buAutoNum type="arabicParenR"/>
            </a:pPr>
            <a:r>
              <a:rPr lang="nl-BE" dirty="0" smtClean="0"/>
              <a:t>De AED laadt op indien shock aanbevolen, anders verder </a:t>
            </a:r>
            <a:r>
              <a:rPr lang="nl-BE" dirty="0" err="1" smtClean="0"/>
              <a:t>compressies</a:t>
            </a:r>
            <a:endParaRPr lang="nl-BE" dirty="0"/>
          </a:p>
          <a:p>
            <a:pPr marL="914400" lvl="1" indent="-457200">
              <a:buFont typeface="+mj-lt"/>
              <a:buAutoNum type="arabicParenR"/>
            </a:pPr>
            <a:r>
              <a:rPr lang="nl-BE" dirty="0"/>
              <a:t>Shock </a:t>
            </a:r>
            <a:r>
              <a:rPr lang="nl-BE" dirty="0" smtClean="0"/>
              <a:t>toedienen indien aanbevolen (op </a:t>
            </a:r>
            <a:r>
              <a:rPr lang="nl-BE" dirty="0"/>
              <a:t>knop duwen)</a:t>
            </a:r>
          </a:p>
          <a:p>
            <a:pPr marL="914400" lvl="1" indent="-457200">
              <a:buFont typeface="+mj-lt"/>
              <a:buAutoNum type="arabicParenR"/>
            </a:pPr>
            <a:r>
              <a:rPr lang="nl-BE" dirty="0"/>
              <a:t>Verder reanimeren tot volgende evaluatie hartritme door AED (na 2 min.)</a:t>
            </a:r>
          </a:p>
        </p:txBody>
      </p:sp>
      <p:pic>
        <p:nvPicPr>
          <p:cNvPr id="4" name="Afbeelding 3">
            <a:extLst>
              <a:ext uri="{FF2B5EF4-FFF2-40B4-BE49-F238E27FC236}">
                <a16:creationId xmlns:a16="http://schemas.microsoft.com/office/drawing/2014/main" id="{0D9D3C3C-46FE-4060-90D6-9BD0E5DC3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74638"/>
            <a:ext cx="648072" cy="648072"/>
          </a:xfrm>
          <a:prstGeom prst="rect">
            <a:avLst/>
          </a:prstGeom>
        </p:spPr>
      </p:pic>
      <p:pic>
        <p:nvPicPr>
          <p:cNvPr id="6" name="Picture 4" descr="pictogram.jpg">
            <a:extLst>
              <a:ext uri="{FF2B5EF4-FFF2-40B4-BE49-F238E27FC236}">
                <a16:creationId xmlns:a16="http://schemas.microsoft.com/office/drawing/2014/main" id="{79636153-E371-BB4A-9980-275AE514A49A}"/>
              </a:ext>
            </a:extLst>
          </p:cNvPr>
          <p:cNvPicPr>
            <a:picLocks noChangeAspect="1"/>
          </p:cNvPicPr>
          <p:nvPr/>
        </p:nvPicPr>
        <p:blipFill>
          <a:blip r:embed="rId4" cstate="print"/>
          <a:stretch>
            <a:fillRect/>
          </a:stretch>
        </p:blipFill>
        <p:spPr>
          <a:xfrm>
            <a:off x="6748636" y="922710"/>
            <a:ext cx="1353943" cy="1367088"/>
          </a:xfrm>
          <a:prstGeom prst="rect">
            <a:avLst/>
          </a:prstGeom>
        </p:spPr>
      </p:pic>
    </p:spTree>
    <p:extLst>
      <p:ext uri="{BB962C8B-B14F-4D97-AF65-F5344CB8AC3E}">
        <p14:creationId xmlns:p14="http://schemas.microsoft.com/office/powerpoint/2010/main" val="312245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a:t>Inhoud EHBO-koffer</a:t>
            </a:r>
          </a:p>
        </p:txBody>
      </p:sp>
      <p:sp>
        <p:nvSpPr>
          <p:cNvPr id="4" name="Text Placeholder 3"/>
          <p:cNvSpPr>
            <a:spLocks noGrp="1"/>
          </p:cNvSpPr>
          <p:nvPr>
            <p:ph type="body" idx="1"/>
          </p:nvPr>
        </p:nvSpPr>
        <p:spPr>
          <a:xfrm>
            <a:off x="914400" y="1447800"/>
            <a:ext cx="7978080" cy="757064"/>
          </a:xfrm>
        </p:spPr>
        <p:txBody>
          <a:bodyPr>
            <a:normAutofit/>
          </a:bodyPr>
          <a:lstStyle/>
          <a:p>
            <a:r>
              <a:rPr lang="nl-BE" dirty="0"/>
              <a:t>Eerstehulprugzak van Jeugd Rode Kruis:</a:t>
            </a:r>
          </a:p>
          <a:p>
            <a:r>
              <a:rPr lang="nl-BE" dirty="0"/>
              <a:t>€ 160</a:t>
            </a:r>
          </a:p>
        </p:txBody>
      </p:sp>
      <p:sp>
        <p:nvSpPr>
          <p:cNvPr id="3" name="Content Placeholder 2"/>
          <p:cNvSpPr>
            <a:spLocks noGrp="1"/>
          </p:cNvSpPr>
          <p:nvPr>
            <p:ph sz="half" idx="2"/>
          </p:nvPr>
        </p:nvSpPr>
        <p:spPr>
          <a:xfrm>
            <a:off x="914400" y="2247900"/>
            <a:ext cx="3733800" cy="4277444"/>
          </a:xfrm>
        </p:spPr>
        <p:txBody>
          <a:bodyPr>
            <a:normAutofit fontScale="70000" lnSpcReduction="20000"/>
          </a:bodyPr>
          <a:lstStyle/>
          <a:p>
            <a:pPr>
              <a:lnSpc>
                <a:spcPct val="110000"/>
              </a:lnSpc>
            </a:pPr>
            <a:r>
              <a:rPr lang="nl-BE" sz="3200" dirty="0"/>
              <a:t>Schaar 	</a:t>
            </a:r>
          </a:p>
          <a:p>
            <a:pPr>
              <a:lnSpc>
                <a:spcPct val="110000"/>
              </a:lnSpc>
            </a:pPr>
            <a:r>
              <a:rPr lang="nl-BE" sz="3200" dirty="0"/>
              <a:t>Veiligheidsspeld 	</a:t>
            </a:r>
          </a:p>
          <a:p>
            <a:pPr>
              <a:lnSpc>
                <a:spcPct val="110000"/>
              </a:lnSpc>
            </a:pPr>
            <a:r>
              <a:rPr lang="nl-BE" sz="3200" dirty="0"/>
              <a:t>Thermometer 	</a:t>
            </a:r>
          </a:p>
          <a:p>
            <a:pPr>
              <a:lnSpc>
                <a:spcPct val="110000"/>
              </a:lnSpc>
            </a:pPr>
            <a:r>
              <a:rPr lang="nl-BE" sz="3200" dirty="0"/>
              <a:t>Splinterpincet 	</a:t>
            </a:r>
          </a:p>
          <a:p>
            <a:pPr>
              <a:lnSpc>
                <a:spcPct val="110000"/>
              </a:lnSpc>
            </a:pPr>
            <a:r>
              <a:rPr lang="nl-BE" sz="3200" dirty="0"/>
              <a:t>Tekentang 	</a:t>
            </a:r>
          </a:p>
          <a:p>
            <a:pPr>
              <a:lnSpc>
                <a:spcPct val="110000"/>
              </a:lnSpc>
            </a:pPr>
            <a:r>
              <a:rPr lang="nl-BE" sz="3200" dirty="0"/>
              <a:t>Flacon handalcohol 	</a:t>
            </a:r>
          </a:p>
          <a:p>
            <a:pPr>
              <a:lnSpc>
                <a:spcPct val="110000"/>
              </a:lnSpc>
            </a:pPr>
            <a:r>
              <a:rPr lang="nl-BE" sz="3200" dirty="0"/>
              <a:t>Crêpezwachtel 5 – 7 – 10 cm</a:t>
            </a:r>
          </a:p>
          <a:p>
            <a:pPr>
              <a:lnSpc>
                <a:spcPct val="110000"/>
              </a:lnSpc>
            </a:pPr>
            <a:r>
              <a:rPr lang="nl-BE" sz="3200" dirty="0"/>
              <a:t>Rolletje hypoallergische kleefpleister 1,25 – 2, 5 cm</a:t>
            </a:r>
          </a:p>
          <a:p>
            <a:pPr>
              <a:lnSpc>
                <a:spcPct val="110000"/>
              </a:lnSpc>
            </a:pPr>
            <a:r>
              <a:rPr lang="nl-BE" sz="3200" dirty="0"/>
              <a:t>Rol wondpleister 	</a:t>
            </a:r>
          </a:p>
          <a:p>
            <a:endParaRPr lang="nl-BE" dirty="0"/>
          </a:p>
        </p:txBody>
      </p:sp>
      <p:sp>
        <p:nvSpPr>
          <p:cNvPr id="6" name="Content Placeholder 5"/>
          <p:cNvSpPr>
            <a:spLocks noGrp="1"/>
          </p:cNvSpPr>
          <p:nvPr>
            <p:ph sz="quarter" idx="4"/>
          </p:nvPr>
        </p:nvSpPr>
        <p:spPr>
          <a:xfrm>
            <a:off x="4953000" y="2247900"/>
            <a:ext cx="3733800" cy="4277444"/>
          </a:xfrm>
        </p:spPr>
        <p:txBody>
          <a:bodyPr>
            <a:normAutofit fontScale="55000" lnSpcReduction="20000"/>
          </a:bodyPr>
          <a:lstStyle/>
          <a:p>
            <a:pPr>
              <a:lnSpc>
                <a:spcPct val="110000"/>
              </a:lnSpc>
            </a:pPr>
            <a:r>
              <a:rPr lang="nl-BE" sz="3800" dirty="0"/>
              <a:t>Assortiment wondpleisters </a:t>
            </a:r>
          </a:p>
          <a:p>
            <a:pPr>
              <a:lnSpc>
                <a:spcPct val="110000"/>
              </a:lnSpc>
            </a:pPr>
            <a:r>
              <a:rPr lang="nl-BE" sz="3800" dirty="0"/>
              <a:t>Pak wegwerphandschoenen </a:t>
            </a:r>
          </a:p>
          <a:p>
            <a:pPr>
              <a:lnSpc>
                <a:spcPct val="110000"/>
              </a:lnSpc>
            </a:pPr>
            <a:r>
              <a:rPr lang="nl-BE" sz="3800" dirty="0"/>
              <a:t>Isolatiedeken 	</a:t>
            </a:r>
          </a:p>
          <a:p>
            <a:pPr>
              <a:lnSpc>
                <a:spcPct val="110000"/>
              </a:lnSpc>
            </a:pPr>
            <a:r>
              <a:rPr lang="nl-BE" sz="3800" dirty="0"/>
              <a:t>Unidose fysiologisch water </a:t>
            </a:r>
          </a:p>
          <a:p>
            <a:pPr>
              <a:lnSpc>
                <a:spcPct val="110000"/>
              </a:lnSpc>
            </a:pPr>
            <a:r>
              <a:rPr lang="nl-BE" sz="3800" dirty="0"/>
              <a:t>Unidose Hacdil-S® 	</a:t>
            </a:r>
          </a:p>
          <a:p>
            <a:pPr>
              <a:lnSpc>
                <a:spcPct val="110000"/>
              </a:lnSpc>
            </a:pPr>
            <a:r>
              <a:rPr lang="nl-BE" sz="3800" dirty="0"/>
              <a:t>Steriel drukverband 	</a:t>
            </a:r>
          </a:p>
          <a:p>
            <a:pPr>
              <a:lnSpc>
                <a:spcPct val="110000"/>
              </a:lnSpc>
            </a:pPr>
            <a:r>
              <a:rPr lang="nb-NO" sz="3800" dirty="0" err="1"/>
              <a:t>Steriele</a:t>
            </a:r>
            <a:r>
              <a:rPr lang="nb-NO" sz="3800" dirty="0"/>
              <a:t> kompressen 5 x 5 - 7,5 x 7,5  </a:t>
            </a:r>
          </a:p>
          <a:p>
            <a:pPr>
              <a:lnSpc>
                <a:spcPct val="110000"/>
              </a:lnSpc>
            </a:pPr>
            <a:r>
              <a:rPr lang="nl-BE" sz="3800" dirty="0"/>
              <a:t>Steriele naald 	</a:t>
            </a:r>
          </a:p>
          <a:p>
            <a:pPr>
              <a:lnSpc>
                <a:spcPct val="110000"/>
              </a:lnSpc>
            </a:pPr>
            <a:r>
              <a:rPr lang="nl-BE" sz="3800" dirty="0"/>
              <a:t>Steriel driehoeksverband 	</a:t>
            </a:r>
          </a:p>
          <a:p>
            <a:pPr>
              <a:lnSpc>
                <a:spcPct val="110000"/>
              </a:lnSpc>
            </a:pPr>
            <a:r>
              <a:rPr lang="nl-BE" sz="3800" dirty="0"/>
              <a:t>(Instant) cold pack 	</a:t>
            </a:r>
          </a:p>
          <a:p>
            <a:pPr>
              <a:buNone/>
            </a:pPr>
            <a:endParaRPr lang="nl-BE" dirty="0"/>
          </a:p>
          <a:p>
            <a:pPr marL="0" indent="0">
              <a:buNone/>
            </a:pPr>
            <a:endParaRPr lang="nl-BE" dirty="0"/>
          </a:p>
        </p:txBody>
      </p:sp>
      <p:pic>
        <p:nvPicPr>
          <p:cNvPr id="7" name="Afbeelding 6">
            <a:extLst>
              <a:ext uri="{FF2B5EF4-FFF2-40B4-BE49-F238E27FC236}">
                <a16:creationId xmlns:a16="http://schemas.microsoft.com/office/drawing/2014/main" id="{75CB9970-C67C-44AA-AFD9-9FE88CAFF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332656"/>
            <a:ext cx="624388" cy="62438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4" name="Picture 2" descr="Afbeeldingsresultaat voor elektrodes AED">
            <a:extLst>
              <a:ext uri="{FF2B5EF4-FFF2-40B4-BE49-F238E27FC236}">
                <a16:creationId xmlns:a16="http://schemas.microsoft.com/office/drawing/2014/main" id="{350EFA47-9545-4022-8589-6918A019C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093" y="3321368"/>
            <a:ext cx="4317943" cy="3321495"/>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descr="Foto_M3860A_FR2_wECGdisp_lg.jpg">
            <a:extLst>
              <a:ext uri="{FF2B5EF4-FFF2-40B4-BE49-F238E27FC236}">
                <a16:creationId xmlns:a16="http://schemas.microsoft.com/office/drawing/2014/main" id="{A07F026E-2F61-AD4D-8A6B-173646776552}"/>
              </a:ext>
            </a:extLst>
          </p:cNvPr>
          <p:cNvPicPr>
            <a:picLocks noChangeAspect="1"/>
          </p:cNvPicPr>
          <p:nvPr/>
        </p:nvPicPr>
        <p:blipFill>
          <a:blip r:embed="rId3" cstate="print"/>
          <a:stretch>
            <a:fillRect/>
          </a:stretch>
        </p:blipFill>
        <p:spPr>
          <a:xfrm>
            <a:off x="632656" y="22990"/>
            <a:ext cx="4122973" cy="3298378"/>
          </a:xfrm>
          <a:prstGeom prst="rect">
            <a:avLst/>
          </a:prstGeom>
        </p:spPr>
      </p:pic>
    </p:spTree>
    <p:extLst>
      <p:ext uri="{BB962C8B-B14F-4D97-AF65-F5344CB8AC3E}">
        <p14:creationId xmlns:p14="http://schemas.microsoft.com/office/powerpoint/2010/main" val="115791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8758" y="382385"/>
            <a:ext cx="7809706" cy="1492132"/>
          </a:xfrm>
        </p:spPr>
        <p:txBody>
          <a:bodyPr/>
          <a:lstStyle/>
          <a:p>
            <a:r>
              <a:rPr lang="nl-BE" dirty="0" smtClean="0"/>
              <a:t>Compressie en beademing</a:t>
            </a:r>
            <a:endParaRPr lang="nl-BE" dirty="0"/>
          </a:p>
        </p:txBody>
      </p:sp>
      <p:pic>
        <p:nvPicPr>
          <p:cNvPr id="4" name="79YNcLPOJss"/>
          <p:cNvPicPr>
            <a:picLocks noGrp="1" noRot="1" noChangeAspect="1"/>
          </p:cNvPicPr>
          <p:nvPr>
            <p:ph idx="1"/>
            <a:videoFile r:link="rId1"/>
          </p:nvPr>
        </p:nvPicPr>
        <p:blipFill>
          <a:blip r:embed="rId3"/>
          <a:stretch>
            <a:fillRect/>
          </a:stretch>
        </p:blipFill>
        <p:spPr>
          <a:xfrm>
            <a:off x="755576" y="1833620"/>
            <a:ext cx="8212829" cy="4619716"/>
          </a:xfrm>
          <a:prstGeom prst="rect">
            <a:avLst/>
          </a:prstGeom>
        </p:spPr>
      </p:pic>
    </p:spTree>
    <p:extLst>
      <p:ext uri="{BB962C8B-B14F-4D97-AF65-F5344CB8AC3E}">
        <p14:creationId xmlns:p14="http://schemas.microsoft.com/office/powerpoint/2010/main" val="2352670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defibrillatie</a:t>
            </a:r>
            <a:endParaRPr lang="nl-BE" dirty="0"/>
          </a:p>
        </p:txBody>
      </p:sp>
      <p:pic>
        <p:nvPicPr>
          <p:cNvPr id="4" name="LTbj6V1YVW0"/>
          <p:cNvPicPr>
            <a:picLocks noGrp="1" noRot="1" noChangeAspect="1"/>
          </p:cNvPicPr>
          <p:nvPr>
            <p:ph idx="1"/>
            <a:videoFile r:link="rId1"/>
          </p:nvPr>
        </p:nvPicPr>
        <p:blipFill>
          <a:blip r:embed="rId3"/>
          <a:stretch>
            <a:fillRect/>
          </a:stretch>
        </p:blipFill>
        <p:spPr>
          <a:xfrm>
            <a:off x="755576" y="1833620"/>
            <a:ext cx="8136904" cy="4577008"/>
          </a:xfrm>
          <a:prstGeom prst="rect">
            <a:avLst/>
          </a:prstGeom>
        </p:spPr>
      </p:pic>
    </p:spTree>
    <p:extLst>
      <p:ext uri="{BB962C8B-B14F-4D97-AF65-F5344CB8AC3E}">
        <p14:creationId xmlns:p14="http://schemas.microsoft.com/office/powerpoint/2010/main" val="2733130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Reanimatie kind</a:t>
            </a:r>
            <a:endParaRPr lang="nl-BE" dirty="0"/>
          </a:p>
        </p:txBody>
      </p:sp>
      <p:sp>
        <p:nvSpPr>
          <p:cNvPr id="3" name="Tijdelijke aanduiding voor inhoud 2"/>
          <p:cNvSpPr>
            <a:spLocks noGrp="1"/>
          </p:cNvSpPr>
          <p:nvPr>
            <p:ph idx="1"/>
          </p:nvPr>
        </p:nvSpPr>
        <p:spPr>
          <a:xfrm>
            <a:off x="938758" y="1628800"/>
            <a:ext cx="7633742" cy="4896544"/>
          </a:xfrm>
        </p:spPr>
        <p:txBody>
          <a:bodyPr/>
          <a:lstStyle/>
          <a:p>
            <a:pPr marL="514350" indent="-514350">
              <a:buFont typeface="+mj-lt"/>
              <a:buAutoNum type="arabicParenR"/>
            </a:pPr>
            <a:r>
              <a:rPr lang="nl-BE" dirty="0"/>
              <a:t>Veiligheid</a:t>
            </a:r>
          </a:p>
          <a:p>
            <a:pPr marL="514350" indent="-514350">
              <a:buFont typeface="+mj-lt"/>
              <a:buAutoNum type="arabicParenR"/>
            </a:pPr>
            <a:r>
              <a:rPr lang="nl-BE" dirty="0"/>
              <a:t>Controle bewustzijn</a:t>
            </a:r>
          </a:p>
          <a:p>
            <a:pPr marL="514350" indent="-514350">
              <a:buFont typeface="+mj-lt"/>
              <a:buAutoNum type="arabicParenR"/>
            </a:pPr>
            <a:r>
              <a:rPr lang="nl-BE" dirty="0"/>
              <a:t>Luchtweg</a:t>
            </a:r>
          </a:p>
          <a:p>
            <a:pPr marL="514350" indent="-514350">
              <a:buFont typeface="+mj-lt"/>
              <a:buAutoNum type="arabicParenR"/>
            </a:pPr>
            <a:r>
              <a:rPr lang="nl-BE" dirty="0"/>
              <a:t>Ademhaling</a:t>
            </a:r>
          </a:p>
          <a:p>
            <a:pPr marL="514350" indent="-514350">
              <a:buFont typeface="+mj-lt"/>
              <a:buAutoNum type="arabicParenR"/>
            </a:pPr>
            <a:r>
              <a:rPr lang="nl-BE" dirty="0"/>
              <a:t>Hulpdiensten verwittigen</a:t>
            </a:r>
          </a:p>
          <a:p>
            <a:pPr marL="514350" indent="-514350">
              <a:buFont typeface="+mj-lt"/>
              <a:buAutoNum type="arabicParenR"/>
            </a:pPr>
            <a:r>
              <a:rPr lang="nl-BE" dirty="0"/>
              <a:t>Stuur iemand om AED</a:t>
            </a:r>
          </a:p>
          <a:p>
            <a:pPr marL="514350" indent="-514350">
              <a:buFont typeface="+mj-lt"/>
              <a:buAutoNum type="arabicParenR"/>
            </a:pPr>
            <a:r>
              <a:rPr lang="nl-BE" dirty="0"/>
              <a:t>Start </a:t>
            </a:r>
            <a:r>
              <a:rPr lang="nl-BE" dirty="0" err="1"/>
              <a:t>borstcompressies</a:t>
            </a:r>
            <a:r>
              <a:rPr lang="nl-BE" dirty="0"/>
              <a:t> en </a:t>
            </a:r>
            <a:r>
              <a:rPr lang="nl-BE" dirty="0" smtClean="0"/>
              <a:t>beademingen</a:t>
            </a:r>
          </a:p>
          <a:p>
            <a:pPr marL="514350" indent="-514350">
              <a:buFont typeface="+mj-lt"/>
              <a:buAutoNum type="arabicParenR"/>
            </a:pPr>
            <a:r>
              <a:rPr lang="nl-BE" dirty="0" smtClean="0">
                <a:solidFill>
                  <a:srgbClr val="FF0000"/>
                </a:solidFill>
              </a:rPr>
              <a:t>Begin met 5 beademingen </a:t>
            </a:r>
          </a:p>
          <a:p>
            <a:pPr marL="514350" indent="-514350">
              <a:buFont typeface="+mj-lt"/>
              <a:buAutoNum type="arabicParenR"/>
            </a:pPr>
            <a:r>
              <a:rPr lang="nl-BE" dirty="0" smtClean="0"/>
              <a:t>Borstcompressie + 2 beademingen</a:t>
            </a:r>
            <a:endParaRPr lang="nl-BE" dirty="0"/>
          </a:p>
          <a:p>
            <a:r>
              <a:rPr lang="nl-BE" dirty="0" smtClean="0"/>
              <a:t>LET OP:  </a:t>
            </a:r>
            <a:r>
              <a:rPr lang="nl-BE" dirty="0">
                <a:solidFill>
                  <a:srgbClr val="FF0000"/>
                </a:solidFill>
              </a:rPr>
              <a:t>1</a:t>
            </a:r>
            <a:r>
              <a:rPr lang="nl-BE" dirty="0" smtClean="0">
                <a:solidFill>
                  <a:srgbClr val="FF0000"/>
                </a:solidFill>
              </a:rPr>
              <a:t> </a:t>
            </a:r>
            <a:r>
              <a:rPr lang="nl-BE" dirty="0" smtClean="0">
                <a:solidFill>
                  <a:srgbClr val="FF0000"/>
                </a:solidFill>
              </a:rPr>
              <a:t>hand op de borstkas 5-cm induwen!</a:t>
            </a:r>
          </a:p>
          <a:p>
            <a:r>
              <a:rPr lang="nl-BE" dirty="0" smtClean="0"/>
              <a:t>Indien mogelijk 15-2 maar 30-2 is ook toegestaan</a:t>
            </a:r>
            <a:endParaRPr lang="nl-BE" dirty="0"/>
          </a:p>
        </p:txBody>
      </p:sp>
    </p:spTree>
    <p:extLst>
      <p:ext uri="{BB962C8B-B14F-4D97-AF65-F5344CB8AC3E}">
        <p14:creationId xmlns:p14="http://schemas.microsoft.com/office/powerpoint/2010/main" val="40346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Aed</a:t>
            </a:r>
            <a:r>
              <a:rPr lang="nl-BE" dirty="0" smtClean="0"/>
              <a:t>: </a:t>
            </a:r>
            <a:r>
              <a:rPr lang="nl-BE" dirty="0" err="1" smtClean="0"/>
              <a:t>kinderpads</a:t>
            </a:r>
            <a:endParaRPr lang="nl-BE" dirty="0"/>
          </a:p>
        </p:txBody>
      </p:sp>
      <p:pic>
        <p:nvPicPr>
          <p:cNvPr id="5" name="Afbeelding 4"/>
          <p:cNvPicPr>
            <a:picLocks noChangeAspect="1"/>
          </p:cNvPicPr>
          <p:nvPr/>
        </p:nvPicPr>
        <p:blipFill>
          <a:blip r:embed="rId2"/>
          <a:stretch>
            <a:fillRect/>
          </a:stretch>
        </p:blipFill>
        <p:spPr>
          <a:xfrm>
            <a:off x="25672" y="1092128"/>
            <a:ext cx="8845446" cy="5762176"/>
          </a:xfrm>
          <a:prstGeom prst="rect">
            <a:avLst/>
          </a:prstGeom>
        </p:spPr>
      </p:pic>
      <p:sp>
        <p:nvSpPr>
          <p:cNvPr id="6" name="Tijdelijke aanduiding voor inhoud 5"/>
          <p:cNvSpPr>
            <a:spLocks noGrp="1"/>
          </p:cNvSpPr>
          <p:nvPr>
            <p:ph idx="1"/>
          </p:nvPr>
        </p:nvSpPr>
        <p:spPr/>
        <p:txBody>
          <a:bodyPr/>
          <a:lstStyle/>
          <a:p>
            <a:endParaRPr lang="nl-BE"/>
          </a:p>
        </p:txBody>
      </p:sp>
    </p:spTree>
    <p:extLst>
      <p:ext uri="{BB962C8B-B14F-4D97-AF65-F5344CB8AC3E}">
        <p14:creationId xmlns:p14="http://schemas.microsoft.com/office/powerpoint/2010/main" val="5905256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Pt_bo-TBdlc"/>
          <p:cNvPicPr>
            <a:picLocks noGrp="1" noRot="1" noChangeAspect="1"/>
          </p:cNvPicPr>
          <p:nvPr>
            <p:ph idx="1"/>
            <a:videoFile r:link="rId1"/>
          </p:nvPr>
        </p:nvPicPr>
        <p:blipFill>
          <a:blip r:embed="rId3"/>
          <a:stretch>
            <a:fillRect/>
          </a:stretch>
        </p:blipFill>
        <p:spPr>
          <a:xfrm>
            <a:off x="595166" y="1268760"/>
            <a:ext cx="8320925" cy="4680520"/>
          </a:xfrm>
          <a:prstGeom prst="rect">
            <a:avLst/>
          </a:prstGeom>
        </p:spPr>
      </p:pic>
    </p:spTree>
    <p:extLst>
      <p:ext uri="{BB962C8B-B14F-4D97-AF65-F5344CB8AC3E}">
        <p14:creationId xmlns:p14="http://schemas.microsoft.com/office/powerpoint/2010/main" val="29322064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Stikken</a:t>
            </a:r>
          </a:p>
        </p:txBody>
      </p:sp>
      <p:sp>
        <p:nvSpPr>
          <p:cNvPr id="3" name="Tijdelijke aanduiding voor inhoud 2"/>
          <p:cNvSpPr>
            <a:spLocks noGrp="1"/>
          </p:cNvSpPr>
          <p:nvPr>
            <p:ph idx="1"/>
          </p:nvPr>
        </p:nvSpPr>
        <p:spPr>
          <a:xfrm>
            <a:off x="938758" y="1268760"/>
            <a:ext cx="7633742" cy="4610833"/>
          </a:xfrm>
        </p:spPr>
        <p:txBody>
          <a:bodyPr>
            <a:normAutofit/>
          </a:bodyPr>
          <a:lstStyle/>
          <a:p>
            <a:r>
              <a:rPr lang="nl-BE" sz="2400" dirty="0"/>
              <a:t>Kind kan nog praten</a:t>
            </a:r>
          </a:p>
          <a:p>
            <a:pPr>
              <a:buFont typeface="Wingdings"/>
              <a:buChar char="è"/>
            </a:pPr>
            <a:r>
              <a:rPr lang="nl-BE" sz="2400" dirty="0">
                <a:sym typeface="Wingdings" pitchFamily="2" charset="2"/>
              </a:rPr>
              <a:t> Aanmoedigen tot hoesten.</a:t>
            </a:r>
          </a:p>
          <a:p>
            <a:pPr>
              <a:buFont typeface="Wingdings"/>
              <a:buChar char="è"/>
            </a:pPr>
            <a:endParaRPr lang="nl-BE" sz="2400" dirty="0">
              <a:sym typeface="Wingdings" pitchFamily="2" charset="2"/>
            </a:endParaRPr>
          </a:p>
          <a:p>
            <a:r>
              <a:rPr lang="nl-BE" sz="2400" dirty="0">
                <a:sym typeface="Wingdings" pitchFamily="2" charset="2"/>
              </a:rPr>
              <a:t>Kind kan niet meer praten en is bij bewustzijn</a:t>
            </a:r>
          </a:p>
          <a:p>
            <a:pPr>
              <a:buFont typeface="Wingdings"/>
              <a:buChar char="è"/>
            </a:pPr>
            <a:r>
              <a:rPr lang="nl-BE" sz="2400" dirty="0">
                <a:sym typeface="Wingdings" pitchFamily="2" charset="2"/>
              </a:rPr>
              <a:t> 5 keer tussen schouderbladen kloppen</a:t>
            </a:r>
          </a:p>
          <a:p>
            <a:pPr>
              <a:buFont typeface="Wingdings"/>
              <a:buChar char="è"/>
            </a:pPr>
            <a:r>
              <a:rPr lang="nl-BE" sz="2400" dirty="0">
                <a:sym typeface="Wingdings" pitchFamily="2" charset="2"/>
              </a:rPr>
              <a:t> 5 keer Heimlichmanoeuvre</a:t>
            </a:r>
          </a:p>
          <a:p>
            <a:pPr>
              <a:buNone/>
            </a:pPr>
            <a:endParaRPr lang="nl-BE" sz="2400" dirty="0">
              <a:sym typeface="Wingdings" pitchFamily="2" charset="2"/>
            </a:endParaRPr>
          </a:p>
          <a:p>
            <a:r>
              <a:rPr lang="nl-BE" sz="2400" dirty="0">
                <a:sym typeface="Wingdings" pitchFamily="2" charset="2"/>
              </a:rPr>
              <a:t>Kind is bewusteloos</a:t>
            </a:r>
          </a:p>
          <a:p>
            <a:pPr>
              <a:buFont typeface="Wingdings"/>
              <a:buChar char="è"/>
            </a:pPr>
            <a:r>
              <a:rPr lang="nl-BE" sz="2400" dirty="0">
                <a:sym typeface="Wingdings" pitchFamily="2" charset="2"/>
              </a:rPr>
              <a:t> Reanimeren + contacteren hulpdiensten</a:t>
            </a:r>
          </a:p>
        </p:txBody>
      </p:sp>
      <p:pic>
        <p:nvPicPr>
          <p:cNvPr id="2050" name="Picture 2" descr="http://www.xead.nl/upload/2a940f88bd627730ccb548f82d6be3d5c3Rpa2tlbl92ZXJzbGlra2VuLmpwZw==.jpg"/>
          <p:cNvPicPr>
            <a:picLocks noChangeAspect="1" noChangeArrowheads="1"/>
          </p:cNvPicPr>
          <p:nvPr/>
        </p:nvPicPr>
        <p:blipFill>
          <a:blip r:embed="rId3" cstate="print"/>
          <a:srcRect/>
          <a:stretch>
            <a:fillRect/>
          </a:stretch>
        </p:blipFill>
        <p:spPr bwMode="auto">
          <a:xfrm>
            <a:off x="5652120" y="44624"/>
            <a:ext cx="2009564" cy="2448272"/>
          </a:xfrm>
          <a:prstGeom prst="rect">
            <a:avLst/>
          </a:prstGeom>
          <a:noFill/>
        </p:spPr>
      </p:pic>
      <p:pic>
        <p:nvPicPr>
          <p:cNvPr id="7" name="Afbeelding 6">
            <a:extLst>
              <a:ext uri="{FF2B5EF4-FFF2-40B4-BE49-F238E27FC236}">
                <a16:creationId xmlns:a16="http://schemas.microsoft.com/office/drawing/2014/main" id="{87AF82A4-5FE2-475B-8EFD-8097617041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7602" y="5958974"/>
            <a:ext cx="624388" cy="624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Heimlichmanoevre</a:t>
            </a:r>
          </a:p>
        </p:txBody>
      </p:sp>
      <p:sp>
        <p:nvSpPr>
          <p:cNvPr id="3" name="Content Placeholder 2"/>
          <p:cNvSpPr>
            <a:spLocks noGrp="1"/>
          </p:cNvSpPr>
          <p:nvPr>
            <p:ph idx="1"/>
          </p:nvPr>
        </p:nvSpPr>
        <p:spPr>
          <a:xfrm>
            <a:off x="938758" y="1340768"/>
            <a:ext cx="7633742" cy="4538825"/>
          </a:xfrm>
        </p:spPr>
        <p:txBody>
          <a:bodyPr>
            <a:normAutofit/>
          </a:bodyPr>
          <a:lstStyle/>
          <a:p>
            <a:pPr marL="457200" indent="-457200">
              <a:buFont typeface="+mj-lt"/>
              <a:buAutoNum type="arabicParenR"/>
            </a:pPr>
            <a:r>
              <a:rPr lang="nl-BE" sz="2400" dirty="0"/>
              <a:t>Achter slachtoffer gaan staan</a:t>
            </a:r>
          </a:p>
          <a:p>
            <a:pPr marL="457200" indent="-457200">
              <a:buFont typeface="+mj-lt"/>
              <a:buAutoNum type="arabicParenR"/>
            </a:pPr>
            <a:r>
              <a:rPr lang="nl-BE" sz="2400" dirty="0"/>
              <a:t>Gebalde vuist boven navel</a:t>
            </a:r>
          </a:p>
          <a:p>
            <a:pPr marL="457200" indent="-457200">
              <a:buFont typeface="+mj-lt"/>
              <a:buAutoNum type="arabicParenR"/>
            </a:pPr>
            <a:r>
              <a:rPr lang="nl-BE" sz="2400" dirty="0"/>
              <a:t>Omring vuist met andere hand</a:t>
            </a:r>
          </a:p>
          <a:p>
            <a:pPr marL="457200" indent="-457200">
              <a:buFont typeface="+mj-lt"/>
              <a:buAutoNum type="arabicParenR"/>
            </a:pPr>
            <a:r>
              <a:rPr lang="nl-BE" sz="2400" dirty="0"/>
              <a:t>Beide handen naar eigen hoofd toe trekken</a:t>
            </a:r>
          </a:p>
          <a:p>
            <a:pPr marL="0" indent="0">
              <a:buNone/>
            </a:pPr>
            <a:r>
              <a:rPr lang="nl-BE" sz="2400" dirty="0"/>
              <a:t>	(naar boven en achter)</a:t>
            </a:r>
          </a:p>
        </p:txBody>
      </p:sp>
      <p:pic>
        <p:nvPicPr>
          <p:cNvPr id="4" name="Picture 3" descr="hwkb17_063.jpg"/>
          <p:cNvPicPr>
            <a:picLocks noChangeAspect="1"/>
          </p:cNvPicPr>
          <p:nvPr/>
        </p:nvPicPr>
        <p:blipFill>
          <a:blip r:embed="rId3" cstate="print"/>
          <a:stretch>
            <a:fillRect/>
          </a:stretch>
        </p:blipFill>
        <p:spPr>
          <a:xfrm>
            <a:off x="858099" y="3789040"/>
            <a:ext cx="4381500" cy="2857500"/>
          </a:xfrm>
          <a:prstGeom prst="rect">
            <a:avLst/>
          </a:prstGeom>
        </p:spPr>
      </p:pic>
      <p:pic>
        <p:nvPicPr>
          <p:cNvPr id="7" name="Afbeelding 6">
            <a:extLst>
              <a:ext uri="{FF2B5EF4-FFF2-40B4-BE49-F238E27FC236}">
                <a16:creationId xmlns:a16="http://schemas.microsoft.com/office/drawing/2014/main" id="{D4A4B1ED-0F0F-4734-91D4-FF122FC2F8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332656"/>
            <a:ext cx="624388" cy="624388"/>
          </a:xfrm>
          <a:prstGeom prst="rect">
            <a:avLst/>
          </a:prstGeom>
        </p:spPr>
      </p:pic>
      <p:pic>
        <p:nvPicPr>
          <p:cNvPr id="5" name="Afbeelding 4"/>
          <p:cNvPicPr>
            <a:picLocks noChangeAspect="1"/>
          </p:cNvPicPr>
          <p:nvPr/>
        </p:nvPicPr>
        <p:blipFill rotWithShape="1">
          <a:blip r:embed="rId5"/>
          <a:srcRect l="50869" r="4897"/>
          <a:stretch/>
        </p:blipFill>
        <p:spPr>
          <a:xfrm>
            <a:off x="5887902" y="3316944"/>
            <a:ext cx="2356506" cy="3329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aEO5r6OyDgc"/>
          <p:cNvPicPr>
            <a:picLocks noGrp="1" noRot="1" noChangeAspect="1"/>
          </p:cNvPicPr>
          <p:nvPr>
            <p:ph idx="1"/>
            <a:videoFile r:link="rId1"/>
          </p:nvPr>
        </p:nvPicPr>
        <p:blipFill>
          <a:blip r:embed="rId3"/>
          <a:stretch>
            <a:fillRect/>
          </a:stretch>
        </p:blipFill>
        <p:spPr>
          <a:xfrm>
            <a:off x="531159" y="980728"/>
            <a:ext cx="8448939" cy="4752528"/>
          </a:xfrm>
          <a:prstGeom prst="rect">
            <a:avLst/>
          </a:prstGeom>
        </p:spPr>
      </p:pic>
    </p:spTree>
    <p:extLst>
      <p:ext uri="{BB962C8B-B14F-4D97-AF65-F5344CB8AC3E}">
        <p14:creationId xmlns:p14="http://schemas.microsoft.com/office/powerpoint/2010/main" val="26188120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9A6F3-F116-49BB-A01B-B53D9D811B0D}"/>
              </a:ext>
            </a:extLst>
          </p:cNvPr>
          <p:cNvSpPr>
            <a:spLocks noGrp="1"/>
          </p:cNvSpPr>
          <p:nvPr>
            <p:ph type="title"/>
          </p:nvPr>
        </p:nvSpPr>
        <p:spPr>
          <a:xfrm>
            <a:off x="2411760" y="736011"/>
            <a:ext cx="6140303" cy="3269054"/>
          </a:xfrm>
        </p:spPr>
        <p:txBody>
          <a:bodyPr/>
          <a:lstStyle/>
          <a:p>
            <a:r>
              <a:rPr lang="nl-BE" dirty="0"/>
              <a:t>Stabiele zijlig</a:t>
            </a:r>
          </a:p>
        </p:txBody>
      </p:sp>
      <p:pic>
        <p:nvPicPr>
          <p:cNvPr id="5" name="Afbeelding 4">
            <a:extLst>
              <a:ext uri="{FF2B5EF4-FFF2-40B4-BE49-F238E27FC236}">
                <a16:creationId xmlns:a16="http://schemas.microsoft.com/office/drawing/2014/main" id="{B161EEB4-4EE6-490F-A656-6443FCB43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4725144"/>
            <a:ext cx="6482868" cy="1872208"/>
          </a:xfrm>
          <a:prstGeom prst="rect">
            <a:avLst/>
          </a:prstGeom>
        </p:spPr>
      </p:pic>
      <p:pic>
        <p:nvPicPr>
          <p:cNvPr id="4" name="Afbeelding 3">
            <a:extLst>
              <a:ext uri="{FF2B5EF4-FFF2-40B4-BE49-F238E27FC236}">
                <a16:creationId xmlns:a16="http://schemas.microsoft.com/office/drawing/2014/main" id="{0D9D3C3C-46FE-4060-90D6-9BD0E5DC30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902"/>
            <a:ext cx="648072" cy="648072"/>
          </a:xfrm>
          <a:prstGeom prst="rect">
            <a:avLst/>
          </a:prstGeom>
        </p:spPr>
      </p:pic>
    </p:spTree>
    <p:extLst>
      <p:ext uri="{BB962C8B-B14F-4D97-AF65-F5344CB8AC3E}">
        <p14:creationId xmlns:p14="http://schemas.microsoft.com/office/powerpoint/2010/main" val="367945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Medicatie toedienen</a:t>
            </a:r>
          </a:p>
        </p:txBody>
      </p:sp>
      <p:sp>
        <p:nvSpPr>
          <p:cNvPr id="3" name="Content Placeholder 2"/>
          <p:cNvSpPr>
            <a:spLocks noGrp="1"/>
          </p:cNvSpPr>
          <p:nvPr>
            <p:ph idx="1"/>
          </p:nvPr>
        </p:nvSpPr>
        <p:spPr>
          <a:xfrm>
            <a:off x="938758" y="1412776"/>
            <a:ext cx="7633742" cy="4896544"/>
          </a:xfrm>
        </p:spPr>
        <p:txBody>
          <a:bodyPr>
            <a:noAutofit/>
          </a:bodyPr>
          <a:lstStyle/>
          <a:p>
            <a:r>
              <a:rPr lang="nl-BE" sz="2400" dirty="0"/>
              <a:t>Als jeugdleider is het niet toegelaten om medicatie te geven aan minderjarigen, zelfs niet als dit geneesmiddel verkregen kan worden zonder voorschrift.</a:t>
            </a:r>
          </a:p>
          <a:p>
            <a:r>
              <a:rPr lang="nl-BE" sz="2400" dirty="0"/>
              <a:t>Je mag minderjarigen alleen medicatie geven als je</a:t>
            </a:r>
          </a:p>
          <a:p>
            <a:pPr>
              <a:buNone/>
            </a:pPr>
            <a:r>
              <a:rPr lang="nl-BE" sz="2400" dirty="0"/>
              <a:t>    • een voorschrift hebt van een arts</a:t>
            </a:r>
          </a:p>
          <a:p>
            <a:pPr>
              <a:buNone/>
            </a:pPr>
            <a:r>
              <a:rPr lang="nl-BE" sz="2400" dirty="0"/>
              <a:t>    •</a:t>
            </a:r>
            <a:r>
              <a:rPr lang="nl-BE" sz="2400" u="sng" dirty="0"/>
              <a:t> schriftelijke </a:t>
            </a:r>
            <a:r>
              <a:rPr lang="nl-BE" sz="2400" dirty="0"/>
              <a:t>toestemming hebt van de ouders</a:t>
            </a:r>
          </a:p>
          <a:p>
            <a:r>
              <a:rPr lang="nl-BE" sz="2400" dirty="0"/>
              <a:t>Wanneer een kind een allergische reactie of nevenwerking zou krijgen op het toegediende geneesmiddel, kan je als jeugdleider aansprakelijk gesteld worden voor eventuele lichamelijke schade</a:t>
            </a:r>
            <a:r>
              <a:rPr lang="nl-BE" sz="2400" dirty="0" smtClean="0"/>
              <a:t>.</a:t>
            </a:r>
          </a:p>
          <a:p>
            <a:r>
              <a:rPr lang="nl-BE" sz="2400" dirty="0" smtClean="0"/>
              <a:t>Meer info op: </a:t>
            </a:r>
            <a:r>
              <a:rPr lang="nl-BE" sz="2400" dirty="0">
                <a:hlinkClick r:id="rId3"/>
              </a:rPr>
              <a:t>https://www.opkamp.be/wondverzorging</a:t>
            </a:r>
            <a:endParaRPr lang="nl-BE" sz="2400" dirty="0"/>
          </a:p>
        </p:txBody>
      </p:sp>
      <p:pic>
        <p:nvPicPr>
          <p:cNvPr id="4" name="Afbeelding 3">
            <a:extLst>
              <a:ext uri="{FF2B5EF4-FFF2-40B4-BE49-F238E27FC236}">
                <a16:creationId xmlns:a16="http://schemas.microsoft.com/office/drawing/2014/main" id="{84AF9461-8A4E-4210-9194-A7A2FCF01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230190"/>
            <a:ext cx="648072" cy="64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Stabiele zijlig</a:t>
            </a:r>
          </a:p>
        </p:txBody>
      </p:sp>
      <p:sp>
        <p:nvSpPr>
          <p:cNvPr id="3" name="Content Placeholder 2"/>
          <p:cNvSpPr>
            <a:spLocks noGrp="1"/>
          </p:cNvSpPr>
          <p:nvPr>
            <p:ph idx="1"/>
          </p:nvPr>
        </p:nvSpPr>
        <p:spPr>
          <a:xfrm>
            <a:off x="938758" y="1268760"/>
            <a:ext cx="7633742" cy="5328592"/>
          </a:xfrm>
        </p:spPr>
        <p:txBody>
          <a:bodyPr>
            <a:normAutofit/>
          </a:bodyPr>
          <a:lstStyle/>
          <a:p>
            <a:pPr marL="457200" indent="-457200">
              <a:buFont typeface="+mj-lt"/>
              <a:buAutoNum type="arabicParenR"/>
            </a:pPr>
            <a:r>
              <a:rPr lang="nl-BE" sz="2400" dirty="0"/>
              <a:t>Neem bril af en verwijder hinderlijke voorwerpen uit zakken</a:t>
            </a:r>
          </a:p>
          <a:p>
            <a:pPr marL="457200" indent="-457200">
              <a:buFont typeface="+mj-lt"/>
              <a:buAutoNum type="arabicParenR"/>
            </a:pPr>
            <a:r>
              <a:rPr lang="nl-BE" sz="2400" dirty="0"/>
              <a:t>Arm dichtst bij u </a:t>
            </a:r>
            <a:r>
              <a:rPr lang="nl-BE" sz="2400" dirty="0" smtClean="0"/>
              <a:t>in 90</a:t>
            </a:r>
            <a:r>
              <a:rPr lang="nl-BE" sz="2400" dirty="0"/>
              <a:t>°</a:t>
            </a:r>
          </a:p>
          <a:p>
            <a:pPr marL="457200" indent="-457200">
              <a:buFont typeface="+mj-lt"/>
              <a:buAutoNum type="arabicParenR"/>
            </a:pPr>
            <a:r>
              <a:rPr lang="nl-BE" sz="2400" dirty="0"/>
              <a:t>Verste arm over borstkas naast oor</a:t>
            </a:r>
          </a:p>
          <a:p>
            <a:pPr marL="457200" indent="-457200">
              <a:buFont typeface="+mj-lt"/>
              <a:buAutoNum type="arabicParenR"/>
            </a:pPr>
            <a:r>
              <a:rPr lang="nl-BE" sz="2400" dirty="0"/>
              <a:t>Verste been plooien met voet op grond</a:t>
            </a:r>
          </a:p>
          <a:p>
            <a:pPr marL="457200" indent="-457200">
              <a:buFont typeface="+mj-lt"/>
              <a:buAutoNum type="arabicParenR"/>
            </a:pPr>
            <a:r>
              <a:rPr lang="nl-BE" sz="2400" dirty="0"/>
              <a:t>Grijp verste been boven knie en verste schouder</a:t>
            </a:r>
          </a:p>
          <a:p>
            <a:pPr marL="457200" indent="-457200">
              <a:buFont typeface="+mj-lt"/>
              <a:buAutoNum type="arabicParenR"/>
            </a:pPr>
            <a:r>
              <a:rPr lang="nl-BE" sz="2400" dirty="0"/>
              <a:t>Rol slachtoffer op zijn/haar zij naar u toe</a:t>
            </a:r>
          </a:p>
          <a:p>
            <a:pPr marL="457200" indent="-457200">
              <a:buFont typeface="+mj-lt"/>
              <a:buAutoNum type="arabicParenR"/>
            </a:pPr>
            <a:r>
              <a:rPr lang="nl-BE" sz="2400" dirty="0"/>
              <a:t>Heup en knie in 90°</a:t>
            </a:r>
          </a:p>
          <a:p>
            <a:pPr marL="457200" indent="-457200">
              <a:buFont typeface="+mj-lt"/>
              <a:buAutoNum type="arabicParenR"/>
            </a:pPr>
            <a:r>
              <a:rPr lang="nl-BE" sz="2400" dirty="0"/>
              <a:t>Bovenliggende arm onder wang</a:t>
            </a:r>
          </a:p>
          <a:p>
            <a:pPr marL="457200" indent="-457200">
              <a:buFont typeface="+mj-lt"/>
              <a:buAutoNum type="arabicParenR"/>
            </a:pPr>
            <a:r>
              <a:rPr lang="nl-BE" sz="2400" dirty="0"/>
              <a:t>Hoofd naar achter kantelen</a:t>
            </a:r>
          </a:p>
        </p:txBody>
      </p:sp>
      <p:pic>
        <p:nvPicPr>
          <p:cNvPr id="5" name="Afbeelding 4">
            <a:extLst>
              <a:ext uri="{FF2B5EF4-FFF2-40B4-BE49-F238E27FC236}">
                <a16:creationId xmlns:a16="http://schemas.microsoft.com/office/drawing/2014/main" id="{E8C40474-263C-449F-B98D-6384B6965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30190"/>
            <a:ext cx="648072" cy="64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Stabiele zijlig</a:t>
            </a:r>
          </a:p>
        </p:txBody>
      </p:sp>
      <p:pic>
        <p:nvPicPr>
          <p:cNvPr id="4" name="Content Placeholder 3" descr="stabielezijligging.jpg-for-web-normal.jpg"/>
          <p:cNvPicPr>
            <a:picLocks noGrp="1" noChangeAspect="1"/>
          </p:cNvPicPr>
          <p:nvPr>
            <p:ph idx="1"/>
          </p:nvPr>
        </p:nvPicPr>
        <p:blipFill>
          <a:blip r:embed="rId2" cstate="print"/>
          <a:stretch>
            <a:fillRect/>
          </a:stretch>
        </p:blipFill>
        <p:spPr>
          <a:xfrm>
            <a:off x="1187624" y="1700808"/>
            <a:ext cx="7064937" cy="4680520"/>
          </a:xfrm>
        </p:spPr>
      </p:pic>
      <p:pic>
        <p:nvPicPr>
          <p:cNvPr id="6" name="Afbeelding 5">
            <a:extLst>
              <a:ext uri="{FF2B5EF4-FFF2-40B4-BE49-F238E27FC236}">
                <a16:creationId xmlns:a16="http://schemas.microsoft.com/office/drawing/2014/main" id="{EB266EC1-D85F-4611-8CD7-0BB5A4427B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30190"/>
            <a:ext cx="648072" cy="648072"/>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pS-QZ0EA5tM"/>
          <p:cNvPicPr>
            <a:picLocks noGrp="1" noRot="1" noChangeAspect="1"/>
          </p:cNvPicPr>
          <p:nvPr>
            <p:ph idx="1"/>
            <a:videoFile r:link="rId1"/>
          </p:nvPr>
        </p:nvPicPr>
        <p:blipFill>
          <a:blip r:embed="rId3"/>
          <a:stretch>
            <a:fillRect/>
          </a:stretch>
        </p:blipFill>
        <p:spPr>
          <a:xfrm>
            <a:off x="539552" y="1340768"/>
            <a:ext cx="8192910" cy="4608512"/>
          </a:xfrm>
          <a:prstGeom prst="rect">
            <a:avLst/>
          </a:prstGeom>
        </p:spPr>
      </p:pic>
    </p:spTree>
    <p:extLst>
      <p:ext uri="{BB962C8B-B14F-4D97-AF65-F5344CB8AC3E}">
        <p14:creationId xmlns:p14="http://schemas.microsoft.com/office/powerpoint/2010/main" val="3036960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Neusbloeding</a:t>
            </a:r>
          </a:p>
        </p:txBody>
      </p:sp>
      <p:sp>
        <p:nvSpPr>
          <p:cNvPr id="3" name="Tijdelijke aanduiding voor inhoud 2"/>
          <p:cNvSpPr>
            <a:spLocks noGrp="1"/>
          </p:cNvSpPr>
          <p:nvPr>
            <p:ph idx="1"/>
          </p:nvPr>
        </p:nvSpPr>
        <p:spPr>
          <a:xfrm>
            <a:off x="918100" y="1347008"/>
            <a:ext cx="7772400" cy="4572000"/>
          </a:xfrm>
        </p:spPr>
        <p:txBody>
          <a:bodyPr>
            <a:normAutofit/>
          </a:bodyPr>
          <a:lstStyle/>
          <a:p>
            <a:r>
              <a:rPr lang="nl-BE" sz="2400" dirty="0"/>
              <a:t>Hoofd lichtjes voorovergebogen</a:t>
            </a:r>
          </a:p>
          <a:p>
            <a:r>
              <a:rPr lang="nl-BE" sz="2400" dirty="0"/>
              <a:t>Neusvleugels toeknijpen (10 min)</a:t>
            </a:r>
          </a:p>
          <a:p>
            <a:r>
              <a:rPr lang="nl-BE" sz="2400" dirty="0"/>
              <a:t>Niet snuiten, niezen en praten</a:t>
            </a:r>
          </a:p>
          <a:p>
            <a:r>
              <a:rPr lang="nl-BE" sz="2400" dirty="0"/>
              <a:t>Eventueel ijs aanbrengen</a:t>
            </a:r>
          </a:p>
          <a:p>
            <a:endParaRPr lang="nl-BE" sz="2400" dirty="0"/>
          </a:p>
          <a:p>
            <a:pPr>
              <a:buNone/>
            </a:pPr>
            <a:r>
              <a:rPr lang="nl-BE" sz="2400" dirty="0">
                <a:solidFill>
                  <a:srgbClr val="008000"/>
                </a:solidFill>
                <a:sym typeface="Wingdings" pitchFamily="2" charset="2"/>
              </a:rPr>
              <a:t>Wanneer naar arts?</a:t>
            </a:r>
          </a:p>
          <a:p>
            <a:r>
              <a:rPr lang="nl-BE" sz="2400" dirty="0"/>
              <a:t>Na 20 minuten nog niet gestopt</a:t>
            </a:r>
          </a:p>
          <a:p>
            <a:r>
              <a:rPr lang="nl-BE" sz="2400" dirty="0"/>
              <a:t>Traumatische oorzaak</a:t>
            </a:r>
          </a:p>
        </p:txBody>
      </p:sp>
      <p:pic>
        <p:nvPicPr>
          <p:cNvPr id="1026" name="Picture 2" descr="http://www.ingelicht.be/images/big/7948/behandeling-bloedneus.jpg"/>
          <p:cNvPicPr>
            <a:picLocks noChangeAspect="1" noChangeArrowheads="1"/>
          </p:cNvPicPr>
          <p:nvPr/>
        </p:nvPicPr>
        <p:blipFill>
          <a:blip r:embed="rId3" cstate="print"/>
          <a:srcRect/>
          <a:stretch>
            <a:fillRect/>
          </a:stretch>
        </p:blipFill>
        <p:spPr bwMode="auto">
          <a:xfrm>
            <a:off x="6588224" y="476672"/>
            <a:ext cx="1924050" cy="1924051"/>
          </a:xfrm>
          <a:prstGeom prst="rect">
            <a:avLst/>
          </a:prstGeom>
          <a:noFill/>
        </p:spPr>
      </p:pic>
      <p:pic>
        <p:nvPicPr>
          <p:cNvPr id="6" name="Afbeelding 5">
            <a:extLst>
              <a:ext uri="{FF2B5EF4-FFF2-40B4-BE49-F238E27FC236}">
                <a16:creationId xmlns:a16="http://schemas.microsoft.com/office/drawing/2014/main" id="{99D7EAD0-C863-4347-8AEC-1830B109E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5877272"/>
            <a:ext cx="624388" cy="624388"/>
          </a:xfrm>
          <a:prstGeom prst="rect">
            <a:avLst/>
          </a:prstGeom>
        </p:spPr>
      </p:pic>
    </p:spTree>
    <p:extLst>
      <p:ext uri="{BB962C8B-B14F-4D97-AF65-F5344CB8AC3E}">
        <p14:creationId xmlns:p14="http://schemas.microsoft.com/office/powerpoint/2010/main" val="55409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jWjWoVyO0Aw"/>
          <p:cNvPicPr>
            <a:picLocks noGrp="1" noRot="1" noChangeAspect="1"/>
          </p:cNvPicPr>
          <p:nvPr>
            <p:ph idx="1"/>
            <a:videoFile r:link="rId1"/>
          </p:nvPr>
        </p:nvPicPr>
        <p:blipFill>
          <a:blip r:embed="rId3"/>
          <a:stretch>
            <a:fillRect/>
          </a:stretch>
        </p:blipFill>
        <p:spPr>
          <a:xfrm>
            <a:off x="685567" y="1138075"/>
            <a:ext cx="8140123" cy="4578819"/>
          </a:xfrm>
          <a:prstGeom prst="rect">
            <a:avLst/>
          </a:prstGeom>
        </p:spPr>
      </p:pic>
    </p:spTree>
    <p:extLst>
      <p:ext uri="{BB962C8B-B14F-4D97-AF65-F5344CB8AC3E}">
        <p14:creationId xmlns:p14="http://schemas.microsoft.com/office/powerpoint/2010/main" val="11724946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66700"/>
            <a:ext cx="7772400" cy="1143000"/>
          </a:xfrm>
        </p:spPr>
        <p:txBody>
          <a:bodyPr/>
          <a:lstStyle/>
          <a:p>
            <a:r>
              <a:rPr lang="nl-BE" b="1" dirty="0"/>
              <a:t>Epilepsie</a:t>
            </a:r>
          </a:p>
        </p:txBody>
      </p:sp>
      <p:sp>
        <p:nvSpPr>
          <p:cNvPr id="3" name="Tijdelijke aanduiding voor inhoud 2"/>
          <p:cNvSpPr>
            <a:spLocks noGrp="1"/>
          </p:cNvSpPr>
          <p:nvPr>
            <p:ph idx="1"/>
          </p:nvPr>
        </p:nvSpPr>
        <p:spPr>
          <a:xfrm>
            <a:off x="739552" y="1052736"/>
            <a:ext cx="8122096" cy="5616624"/>
          </a:xfrm>
        </p:spPr>
        <p:txBody>
          <a:bodyPr>
            <a:normAutofit fontScale="40000" lnSpcReduction="20000"/>
          </a:bodyPr>
          <a:lstStyle/>
          <a:p>
            <a:pPr marL="0" indent="0">
              <a:buNone/>
            </a:pPr>
            <a:r>
              <a:rPr lang="nl-BE" sz="4500" dirty="0"/>
              <a:t>Overprikkeling in de hersenen die normale bewegingen of waarnemingen stoort.</a:t>
            </a:r>
          </a:p>
          <a:p>
            <a:pPr marL="0" indent="0">
              <a:buNone/>
            </a:pPr>
            <a:endParaRPr lang="nl-BE" sz="4000" dirty="0"/>
          </a:p>
          <a:p>
            <a:r>
              <a:rPr lang="nl-BE" sz="4500" dirty="0"/>
              <a:t>Verwijder voorwerpen waaraan slachtoffer zich kan kwetsen</a:t>
            </a:r>
          </a:p>
          <a:p>
            <a:r>
              <a:rPr lang="nl-BE" sz="4500" dirty="0"/>
              <a:t>Persoon niet vasthouden</a:t>
            </a:r>
          </a:p>
          <a:p>
            <a:r>
              <a:rPr lang="nl-BE" sz="4500" dirty="0"/>
              <a:t>Niets in de mond steken!</a:t>
            </a:r>
          </a:p>
          <a:p>
            <a:r>
              <a:rPr lang="nl-BE" sz="4500" dirty="0">
                <a:sym typeface="Wingdings" pitchFamily="2" charset="2"/>
              </a:rPr>
              <a:t>Urineverlies en tongbeet mogelijk</a:t>
            </a:r>
            <a:endParaRPr lang="nl-BE" sz="4500" dirty="0"/>
          </a:p>
          <a:p>
            <a:r>
              <a:rPr lang="nl-BE" sz="4500" dirty="0"/>
              <a:t>Bescherm het hoofd met een kussen</a:t>
            </a:r>
          </a:p>
          <a:p>
            <a:r>
              <a:rPr lang="nl-BE" sz="4500" dirty="0"/>
              <a:t>Indien slachtoffer bewusteloos na aanval</a:t>
            </a:r>
          </a:p>
          <a:p>
            <a:pPr>
              <a:buFont typeface="Wingdings"/>
              <a:buChar char="è"/>
            </a:pPr>
            <a:r>
              <a:rPr lang="nl-BE" sz="4500" dirty="0">
                <a:sym typeface="Wingdings" pitchFamily="2" charset="2"/>
              </a:rPr>
              <a:t> Stabiele </a:t>
            </a:r>
            <a:r>
              <a:rPr lang="nl-BE" sz="4500" dirty="0" err="1">
                <a:sym typeface="Wingdings" pitchFamily="2" charset="2"/>
              </a:rPr>
              <a:t>zijlig</a:t>
            </a:r>
            <a:endParaRPr lang="nl-BE" sz="4500" dirty="0">
              <a:sym typeface="Wingdings" pitchFamily="2" charset="2"/>
            </a:endParaRPr>
          </a:p>
          <a:p>
            <a:pPr>
              <a:buNone/>
            </a:pPr>
            <a:endParaRPr lang="nl-BE" sz="4500" dirty="0">
              <a:solidFill>
                <a:srgbClr val="008000"/>
              </a:solidFill>
              <a:sym typeface="Wingdings" pitchFamily="2" charset="2"/>
            </a:endParaRPr>
          </a:p>
          <a:p>
            <a:pPr>
              <a:buNone/>
            </a:pPr>
            <a:r>
              <a:rPr lang="nl-BE" sz="4500" dirty="0">
                <a:solidFill>
                  <a:srgbClr val="008000"/>
                </a:solidFill>
                <a:sym typeface="Wingdings" pitchFamily="2" charset="2"/>
              </a:rPr>
              <a:t>Wanneer naar arts?</a:t>
            </a:r>
          </a:p>
          <a:p>
            <a:pPr>
              <a:buFontTx/>
              <a:buChar char="-"/>
            </a:pPr>
            <a:r>
              <a:rPr lang="nl-BE" sz="4500" dirty="0">
                <a:sym typeface="Wingdings" pitchFamily="2" charset="2"/>
              </a:rPr>
              <a:t>Te lang bewusteloos</a:t>
            </a:r>
          </a:p>
          <a:p>
            <a:pPr>
              <a:buFontTx/>
              <a:buChar char="-"/>
            </a:pPr>
            <a:r>
              <a:rPr lang="nl-BE" sz="4500" dirty="0">
                <a:sym typeface="Wingdings" pitchFamily="2" charset="2"/>
              </a:rPr>
              <a:t>Verschillende aanvallen achter elkaar</a:t>
            </a:r>
          </a:p>
          <a:p>
            <a:pPr>
              <a:buFontTx/>
              <a:buChar char="-"/>
            </a:pPr>
            <a:r>
              <a:rPr lang="nl-BE" sz="4500" dirty="0">
                <a:sym typeface="Wingdings" pitchFamily="2" charset="2"/>
              </a:rPr>
              <a:t>Eerste aanval </a:t>
            </a:r>
          </a:p>
          <a:p>
            <a:pPr>
              <a:buFontTx/>
              <a:buChar char="-"/>
            </a:pPr>
            <a:r>
              <a:rPr lang="nl-BE" sz="4500" dirty="0">
                <a:sym typeface="Wingdings" pitchFamily="2" charset="2"/>
              </a:rPr>
              <a:t>Oplopen van verwondingen</a:t>
            </a:r>
          </a:p>
          <a:p>
            <a:pPr marL="0" indent="0">
              <a:buNone/>
            </a:pPr>
            <a:endParaRPr lang="nl-BE" dirty="0">
              <a:sym typeface="Wingdings" pitchFamily="2" charset="2"/>
            </a:endParaRPr>
          </a:p>
          <a:p>
            <a:pPr>
              <a:buNone/>
            </a:pPr>
            <a:endParaRPr lang="nl-BE" dirty="0">
              <a:sym typeface="Wingdings" pitchFamily="2" charset="2"/>
            </a:endParaRPr>
          </a:p>
          <a:p>
            <a:pPr>
              <a:buNone/>
            </a:pPr>
            <a:endParaRPr lang="nl-BE" dirty="0"/>
          </a:p>
        </p:txBody>
      </p:sp>
      <p:pic>
        <p:nvPicPr>
          <p:cNvPr id="4" name="Afbeelding 3">
            <a:extLst>
              <a:ext uri="{FF2B5EF4-FFF2-40B4-BE49-F238E27FC236}">
                <a16:creationId xmlns:a16="http://schemas.microsoft.com/office/drawing/2014/main" id="{0D9D3C3C-46FE-4060-90D6-9BD0E5DC3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877272"/>
            <a:ext cx="648072" cy="648072"/>
          </a:xfrm>
          <a:prstGeom prst="rect">
            <a:avLst/>
          </a:prstGeom>
        </p:spPr>
      </p:pic>
    </p:spTree>
    <p:extLst>
      <p:ext uri="{BB962C8B-B14F-4D97-AF65-F5344CB8AC3E}">
        <p14:creationId xmlns:p14="http://schemas.microsoft.com/office/powerpoint/2010/main" val="2021019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Ew4svR6-F1U"/>
          <p:cNvPicPr>
            <a:picLocks noGrp="1" noRot="1" noChangeAspect="1"/>
          </p:cNvPicPr>
          <p:nvPr>
            <p:ph idx="1"/>
            <a:videoFile r:link="rId1"/>
          </p:nvPr>
        </p:nvPicPr>
        <p:blipFill>
          <a:blip r:embed="rId3"/>
          <a:stretch>
            <a:fillRect/>
          </a:stretch>
        </p:blipFill>
        <p:spPr>
          <a:xfrm>
            <a:off x="818575" y="1268760"/>
            <a:ext cx="7744218" cy="4356123"/>
          </a:xfrm>
          <a:prstGeom prst="rect">
            <a:avLst/>
          </a:prstGeom>
        </p:spPr>
      </p:pic>
    </p:spTree>
    <p:extLst>
      <p:ext uri="{BB962C8B-B14F-4D97-AF65-F5344CB8AC3E}">
        <p14:creationId xmlns:p14="http://schemas.microsoft.com/office/powerpoint/2010/main" val="38644811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Hyperventilatie</a:t>
            </a:r>
          </a:p>
        </p:txBody>
      </p:sp>
      <p:sp>
        <p:nvSpPr>
          <p:cNvPr id="3" name="Tijdelijke aanduiding voor inhoud 2"/>
          <p:cNvSpPr>
            <a:spLocks noGrp="1"/>
          </p:cNvSpPr>
          <p:nvPr>
            <p:ph idx="1"/>
          </p:nvPr>
        </p:nvSpPr>
        <p:spPr>
          <a:xfrm>
            <a:off x="914400" y="1447800"/>
            <a:ext cx="5502412" cy="4572000"/>
          </a:xfrm>
        </p:spPr>
        <p:txBody>
          <a:bodyPr>
            <a:normAutofit/>
          </a:bodyPr>
          <a:lstStyle/>
          <a:p>
            <a:r>
              <a:rPr lang="nl-BE" dirty="0"/>
              <a:t>Snelle en diepe ademhaling</a:t>
            </a:r>
          </a:p>
          <a:p>
            <a:r>
              <a:rPr lang="nl-BE" dirty="0"/>
              <a:t>Zeer angstig en onrustig</a:t>
            </a:r>
          </a:p>
          <a:p>
            <a:r>
              <a:rPr lang="nl-BE" dirty="0"/>
              <a:t>Benauwd gevoel, draaierig, hartkloppingen</a:t>
            </a:r>
          </a:p>
          <a:p>
            <a:r>
              <a:rPr lang="nl-BE" dirty="0"/>
              <a:t>Vingers en tenen kunnen verkrampen</a:t>
            </a:r>
          </a:p>
          <a:p>
            <a:r>
              <a:rPr lang="nl-BE" dirty="0"/>
              <a:t>Flauwvallen</a:t>
            </a:r>
          </a:p>
          <a:p>
            <a:endParaRPr lang="nl-BE" dirty="0"/>
          </a:p>
          <a:p>
            <a:r>
              <a:rPr lang="nl-BE" dirty="0"/>
              <a:t>Laat slachtoffer enkele minuten in een zak in- en uitademen.</a:t>
            </a:r>
          </a:p>
          <a:p>
            <a:r>
              <a:rPr lang="nl-BE" dirty="0"/>
              <a:t>Stel het slachtoffer gerust en vraag om langzaam en rustig in en uit te ademen</a:t>
            </a:r>
          </a:p>
          <a:p>
            <a:pPr>
              <a:buNone/>
            </a:pPr>
            <a:endParaRPr lang="nl-BE" dirty="0"/>
          </a:p>
        </p:txBody>
      </p:sp>
      <p:pic>
        <p:nvPicPr>
          <p:cNvPr id="43010" name="Picture 2" descr="http://www.gezondheidsweb.eu/files/u1/hyperventilatie.jpg"/>
          <p:cNvPicPr>
            <a:picLocks noChangeAspect="1" noChangeArrowheads="1"/>
          </p:cNvPicPr>
          <p:nvPr/>
        </p:nvPicPr>
        <p:blipFill>
          <a:blip r:embed="rId3" cstate="print"/>
          <a:srcRect/>
          <a:stretch>
            <a:fillRect/>
          </a:stretch>
        </p:blipFill>
        <p:spPr bwMode="auto">
          <a:xfrm>
            <a:off x="6416812" y="1738498"/>
            <a:ext cx="2269988" cy="3381003"/>
          </a:xfrm>
          <a:prstGeom prst="rect">
            <a:avLst/>
          </a:prstGeom>
          <a:noFill/>
        </p:spPr>
      </p:pic>
      <p:pic>
        <p:nvPicPr>
          <p:cNvPr id="5" name="Afbeelding 4">
            <a:extLst>
              <a:ext uri="{FF2B5EF4-FFF2-40B4-BE49-F238E27FC236}">
                <a16:creationId xmlns:a16="http://schemas.microsoft.com/office/drawing/2014/main" id="{99D7EAD0-C863-4347-8AEC-1830B109E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60648"/>
            <a:ext cx="624388" cy="624388"/>
          </a:xfrm>
          <a:prstGeom prst="rect">
            <a:avLst/>
          </a:prstGeom>
        </p:spPr>
      </p:pic>
    </p:spTree>
    <p:extLst>
      <p:ext uri="{BB962C8B-B14F-4D97-AF65-F5344CB8AC3E}">
        <p14:creationId xmlns:p14="http://schemas.microsoft.com/office/powerpoint/2010/main" val="260049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9TEjZOULx9Y"/>
          <p:cNvPicPr>
            <a:picLocks noGrp="1" noRot="1" noChangeAspect="1"/>
          </p:cNvPicPr>
          <p:nvPr>
            <p:ph idx="1"/>
            <a:videoFile r:link="rId1"/>
          </p:nvPr>
        </p:nvPicPr>
        <p:blipFill>
          <a:blip r:embed="rId3"/>
          <a:stretch>
            <a:fillRect/>
          </a:stretch>
        </p:blipFill>
        <p:spPr>
          <a:xfrm>
            <a:off x="601098" y="908720"/>
            <a:ext cx="8309062" cy="4673848"/>
          </a:xfrm>
          <a:prstGeom prst="rect">
            <a:avLst/>
          </a:prstGeom>
        </p:spPr>
      </p:pic>
    </p:spTree>
    <p:extLst>
      <p:ext uri="{BB962C8B-B14F-4D97-AF65-F5344CB8AC3E}">
        <p14:creationId xmlns:p14="http://schemas.microsoft.com/office/powerpoint/2010/main" val="11119457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Vergiftiging</a:t>
            </a:r>
          </a:p>
        </p:txBody>
      </p:sp>
      <p:sp>
        <p:nvSpPr>
          <p:cNvPr id="3" name="Tijdelijke aanduiding voor inhoud 2"/>
          <p:cNvSpPr>
            <a:spLocks noGrp="1"/>
          </p:cNvSpPr>
          <p:nvPr>
            <p:ph idx="1"/>
          </p:nvPr>
        </p:nvSpPr>
        <p:spPr>
          <a:xfrm>
            <a:off x="938758" y="1484784"/>
            <a:ext cx="7633742" cy="3593591"/>
          </a:xfrm>
        </p:spPr>
        <p:txBody>
          <a:bodyPr>
            <a:normAutofit/>
          </a:bodyPr>
          <a:lstStyle/>
          <a:p>
            <a:pPr marL="0" indent="0">
              <a:buNone/>
            </a:pPr>
            <a:r>
              <a:rPr lang="nl-BE" sz="2800" dirty="0">
                <a:solidFill>
                  <a:srgbClr val="00B050"/>
                </a:solidFill>
              </a:rPr>
              <a:t>CONTACTEER ANTIGIFCENTRUM!</a:t>
            </a:r>
          </a:p>
          <a:p>
            <a:pPr marL="0" indent="0">
              <a:buNone/>
            </a:pPr>
            <a:endParaRPr lang="nl-BE" sz="2800" dirty="0"/>
          </a:p>
          <a:p>
            <a:r>
              <a:rPr lang="nl-BE" sz="2800" dirty="0"/>
              <a:t>Verzamel zoveel mogelijk informatie</a:t>
            </a:r>
          </a:p>
          <a:p>
            <a:r>
              <a:rPr lang="nl-BE" sz="2800" dirty="0"/>
              <a:t>Geef niets te drinken</a:t>
            </a:r>
          </a:p>
          <a:p>
            <a:r>
              <a:rPr lang="nl-BE" sz="2800" dirty="0"/>
              <a:t>Laat slachtoffer niet overgeven</a:t>
            </a:r>
          </a:p>
        </p:txBody>
      </p:sp>
      <p:pic>
        <p:nvPicPr>
          <p:cNvPr id="41986" name="Picture 2" descr="http://www.seniorennet.be/Pages/Nuttige_telefoonnummers/images/logo-antigifcentrum.jpg"/>
          <p:cNvPicPr>
            <a:picLocks noChangeAspect="1" noChangeArrowheads="1"/>
          </p:cNvPicPr>
          <p:nvPr/>
        </p:nvPicPr>
        <p:blipFill>
          <a:blip r:embed="rId3" cstate="print"/>
          <a:srcRect/>
          <a:stretch>
            <a:fillRect/>
          </a:stretch>
        </p:blipFill>
        <p:spPr bwMode="auto">
          <a:xfrm>
            <a:off x="5990753" y="3673437"/>
            <a:ext cx="2809875" cy="2809876"/>
          </a:xfrm>
          <a:prstGeom prst="rect">
            <a:avLst/>
          </a:prstGeom>
          <a:noFill/>
        </p:spPr>
      </p:pic>
      <p:pic>
        <p:nvPicPr>
          <p:cNvPr id="6" name="Afbeelding 5">
            <a:extLst>
              <a:ext uri="{FF2B5EF4-FFF2-40B4-BE49-F238E27FC236}">
                <a16:creationId xmlns:a16="http://schemas.microsoft.com/office/drawing/2014/main" id="{796A2F66-43D4-424F-B4C8-339A53A0BD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230190"/>
            <a:ext cx="648072" cy="64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71600" y="692696"/>
            <a:ext cx="7633742" cy="5544616"/>
          </a:xfrm>
        </p:spPr>
        <p:txBody>
          <a:bodyPr>
            <a:noAutofit/>
          </a:bodyPr>
          <a:lstStyle/>
          <a:p>
            <a:r>
              <a:rPr lang="nl-BE" sz="2400" dirty="0"/>
              <a:t>Zorg ervoor dat je van iedereen een ingevulde medische fiche bij hebt. Bewaar deze samen in een map, en neem ze ook mee op verplaatsing. </a:t>
            </a:r>
          </a:p>
          <a:p>
            <a:r>
              <a:rPr lang="nl-BE" sz="2400" dirty="0" smtClean="0"/>
              <a:t>Geef </a:t>
            </a:r>
            <a:r>
              <a:rPr lang="nl-BE" sz="2400" dirty="0"/>
              <a:t>kinderen alleen die medicatie die op de medische fiche staat vermeld. </a:t>
            </a:r>
          </a:p>
          <a:p>
            <a:r>
              <a:rPr lang="nl-BE" sz="2400" dirty="0" smtClean="0"/>
              <a:t>Is </a:t>
            </a:r>
            <a:r>
              <a:rPr lang="nl-BE" sz="2400" dirty="0"/>
              <a:t>het kind ziek en denk je dat er medicatie nodig is? Ga dan altijd naar een arts. Dit geldt ook voor medicatie die je zonder voorschrift kan krijgen. </a:t>
            </a:r>
          </a:p>
          <a:p>
            <a:r>
              <a:rPr lang="nl-BE" sz="2400" dirty="0" smtClean="0"/>
              <a:t>Een </a:t>
            </a:r>
            <a:r>
              <a:rPr lang="nl-BE" sz="2400" dirty="0"/>
              <a:t>leider kan vragen naar de aanwezigheid van een voor hem gekende middel. Hij mag dit op eigen initiatief innemen. </a:t>
            </a:r>
          </a:p>
          <a:p>
            <a:r>
              <a:rPr lang="nl-BE" sz="2400" dirty="0" smtClean="0"/>
              <a:t>Je </a:t>
            </a:r>
            <a:r>
              <a:rPr lang="nl-BE" sz="2400" dirty="0"/>
              <a:t>bent strafbaar als je als jeugdleider op eigen initiatief of op gewoonlijke wijze medicatie toedient (ook placebo).</a:t>
            </a:r>
            <a:endParaRPr lang="nl-BE" sz="2400" b="1" dirty="0"/>
          </a:p>
        </p:txBody>
      </p:sp>
    </p:spTree>
    <p:extLst>
      <p:ext uri="{BB962C8B-B14F-4D97-AF65-F5344CB8AC3E}">
        <p14:creationId xmlns:p14="http://schemas.microsoft.com/office/powerpoint/2010/main" val="21037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t>Verstuiking / kneuzing / ontwrichting / breuken</a:t>
            </a:r>
          </a:p>
        </p:txBody>
      </p:sp>
      <p:sp>
        <p:nvSpPr>
          <p:cNvPr id="3" name="Tijdelijke aanduiding voor inhoud 2"/>
          <p:cNvSpPr>
            <a:spLocks noGrp="1"/>
          </p:cNvSpPr>
          <p:nvPr>
            <p:ph idx="1"/>
          </p:nvPr>
        </p:nvSpPr>
        <p:spPr>
          <a:xfrm>
            <a:off x="938758" y="1988840"/>
            <a:ext cx="7633742" cy="4728844"/>
          </a:xfrm>
        </p:spPr>
        <p:txBody>
          <a:bodyPr>
            <a:noAutofit/>
          </a:bodyPr>
          <a:lstStyle/>
          <a:p>
            <a:r>
              <a:rPr lang="nl-BE" sz="2400" dirty="0"/>
              <a:t>RICE-techniek</a:t>
            </a:r>
          </a:p>
          <a:p>
            <a:pPr lvl="1">
              <a:buFont typeface="Wingdings"/>
              <a:buChar char="è"/>
            </a:pPr>
            <a:r>
              <a:rPr lang="nl-BE" sz="2400" dirty="0">
                <a:sym typeface="Wingdings" pitchFamily="2" charset="2"/>
              </a:rPr>
              <a:t> Rust</a:t>
            </a:r>
          </a:p>
          <a:p>
            <a:pPr lvl="1">
              <a:buFont typeface="Wingdings"/>
              <a:buChar char="è"/>
            </a:pPr>
            <a:r>
              <a:rPr lang="nl-BE" sz="2400" dirty="0"/>
              <a:t> Ijs</a:t>
            </a:r>
          </a:p>
          <a:p>
            <a:pPr lvl="1">
              <a:buFont typeface="Wingdings"/>
              <a:buChar char="è"/>
            </a:pPr>
            <a:r>
              <a:rPr lang="nl-BE" sz="2400" dirty="0"/>
              <a:t> Immobilisatie</a:t>
            </a:r>
          </a:p>
          <a:p>
            <a:pPr lvl="1">
              <a:buFont typeface="Wingdings"/>
              <a:buChar char="è"/>
            </a:pPr>
            <a:r>
              <a:rPr lang="nl-BE" sz="2400" dirty="0"/>
              <a:t> Compressie</a:t>
            </a:r>
          </a:p>
          <a:p>
            <a:pPr lvl="1">
              <a:buFont typeface="Wingdings"/>
              <a:buChar char="è"/>
            </a:pPr>
            <a:r>
              <a:rPr lang="nl-BE" sz="2400" dirty="0"/>
              <a:t> Elevatie</a:t>
            </a:r>
          </a:p>
          <a:p>
            <a:r>
              <a:rPr lang="nl-BE" sz="2400" dirty="0"/>
              <a:t> Arts contacteren indien ernstig</a:t>
            </a:r>
          </a:p>
          <a:p>
            <a:pPr>
              <a:buNone/>
            </a:pPr>
            <a:r>
              <a:rPr lang="nl-BE" sz="2400" dirty="0">
                <a:solidFill>
                  <a:schemeClr val="bg2">
                    <a:lumMod val="25000"/>
                  </a:schemeClr>
                </a:solidFill>
              </a:rPr>
              <a:t>Ontwrichting &amp; breuken: geen compressie</a:t>
            </a:r>
          </a:p>
          <a:p>
            <a:pPr>
              <a:buNone/>
            </a:pPr>
            <a:r>
              <a:rPr lang="nl-BE" sz="2400" dirty="0">
                <a:solidFill>
                  <a:schemeClr val="bg2">
                    <a:lumMod val="25000"/>
                  </a:schemeClr>
                </a:solidFill>
              </a:rPr>
              <a:t>Open breuken: bloed stelpen</a:t>
            </a:r>
          </a:p>
        </p:txBody>
      </p:sp>
      <p:pic>
        <p:nvPicPr>
          <p:cNvPr id="6" name="Afbeelding 5">
            <a:extLst>
              <a:ext uri="{FF2B5EF4-FFF2-40B4-BE49-F238E27FC236}">
                <a16:creationId xmlns:a16="http://schemas.microsoft.com/office/drawing/2014/main" id="{686D3BCC-3C60-45DB-9E58-406C07A97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0306" y="6093296"/>
            <a:ext cx="624388" cy="624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jv3UjRwGWuk"/>
          <p:cNvPicPr>
            <a:picLocks noGrp="1" noRot="1" noChangeAspect="1"/>
          </p:cNvPicPr>
          <p:nvPr>
            <p:ph idx="1"/>
            <a:videoFile r:link="rId1"/>
          </p:nvPr>
        </p:nvPicPr>
        <p:blipFill>
          <a:blip r:embed="rId3"/>
          <a:stretch>
            <a:fillRect/>
          </a:stretch>
        </p:blipFill>
        <p:spPr>
          <a:xfrm>
            <a:off x="723530" y="1340768"/>
            <a:ext cx="8064198" cy="4536111"/>
          </a:xfrm>
          <a:prstGeom prst="rect">
            <a:avLst/>
          </a:prstGeom>
        </p:spPr>
      </p:pic>
    </p:spTree>
    <p:extLst>
      <p:ext uri="{BB962C8B-B14F-4D97-AF65-F5344CB8AC3E}">
        <p14:creationId xmlns:p14="http://schemas.microsoft.com/office/powerpoint/2010/main" val="40775039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Blaren</a:t>
            </a:r>
          </a:p>
        </p:txBody>
      </p:sp>
      <p:sp>
        <p:nvSpPr>
          <p:cNvPr id="3" name="Tijdelijke aanduiding voor inhoud 2"/>
          <p:cNvSpPr>
            <a:spLocks noGrp="1"/>
          </p:cNvSpPr>
          <p:nvPr>
            <p:ph idx="1"/>
          </p:nvPr>
        </p:nvSpPr>
        <p:spPr>
          <a:xfrm>
            <a:off x="938758" y="1484784"/>
            <a:ext cx="7633742" cy="4394809"/>
          </a:xfrm>
        </p:spPr>
        <p:txBody>
          <a:bodyPr/>
          <a:lstStyle/>
          <a:p>
            <a:r>
              <a:rPr lang="nl-BE" sz="2400" dirty="0"/>
              <a:t>Compeed, second-skinpleisters bij irritatie</a:t>
            </a:r>
          </a:p>
          <a:p>
            <a:r>
              <a:rPr lang="nl-BE" sz="2400" dirty="0"/>
              <a:t>Niet openen </a:t>
            </a:r>
          </a:p>
          <a:p>
            <a:r>
              <a:rPr lang="nl-BE" sz="2400" dirty="0"/>
              <a:t>Indien storend: wel openen</a:t>
            </a:r>
          </a:p>
          <a:p>
            <a:pPr lvl="1">
              <a:buFont typeface="Wingdings"/>
              <a:buChar char="è"/>
            </a:pPr>
            <a:r>
              <a:rPr lang="nl-BE" sz="2400" dirty="0">
                <a:sym typeface="Wingdings" pitchFamily="2" charset="2"/>
              </a:rPr>
              <a:t>Inprikken met </a:t>
            </a:r>
            <a:r>
              <a:rPr lang="nl-BE" sz="2400" b="1" u="sng" dirty="0">
                <a:sym typeface="Wingdings" pitchFamily="2" charset="2"/>
              </a:rPr>
              <a:t>steriele</a:t>
            </a:r>
            <a:r>
              <a:rPr lang="nl-BE" sz="2400" dirty="0">
                <a:sym typeface="Wingdings" pitchFamily="2" charset="2"/>
              </a:rPr>
              <a:t> naald</a:t>
            </a:r>
          </a:p>
          <a:p>
            <a:pPr lvl="1">
              <a:buFont typeface="Wingdings"/>
              <a:buChar char="è"/>
            </a:pPr>
            <a:r>
              <a:rPr lang="nl-BE" sz="2400" dirty="0">
                <a:sym typeface="Wingdings" pitchFamily="2" charset="2"/>
              </a:rPr>
              <a:t>Blaardak verwijderen</a:t>
            </a:r>
          </a:p>
          <a:p>
            <a:pPr lvl="1">
              <a:buFont typeface="Wingdings"/>
              <a:buChar char="è"/>
            </a:pPr>
            <a:r>
              <a:rPr lang="nl-BE" sz="2400" dirty="0">
                <a:sym typeface="Wingdings" pitchFamily="2" charset="2"/>
              </a:rPr>
              <a:t>Ontsmetten</a:t>
            </a:r>
          </a:p>
          <a:p>
            <a:pPr>
              <a:buFont typeface="Wingdings"/>
              <a:buChar char="è"/>
            </a:pPr>
            <a:endParaRPr lang="nl-BE" dirty="0"/>
          </a:p>
        </p:txBody>
      </p:sp>
      <p:pic>
        <p:nvPicPr>
          <p:cNvPr id="44034" name="Picture 2" descr="http://voet-pedicure.nl/attachments/Image/intacte_blaar.jpg"/>
          <p:cNvPicPr>
            <a:picLocks noChangeAspect="1" noChangeArrowheads="1"/>
          </p:cNvPicPr>
          <p:nvPr/>
        </p:nvPicPr>
        <p:blipFill>
          <a:blip r:embed="rId3" cstate="print"/>
          <a:srcRect/>
          <a:stretch>
            <a:fillRect/>
          </a:stretch>
        </p:blipFill>
        <p:spPr bwMode="auto">
          <a:xfrm>
            <a:off x="4477091" y="4509120"/>
            <a:ext cx="3773965" cy="2075682"/>
          </a:xfrm>
          <a:prstGeom prst="rect">
            <a:avLst/>
          </a:prstGeom>
          <a:noFill/>
        </p:spPr>
      </p:pic>
      <p:pic>
        <p:nvPicPr>
          <p:cNvPr id="7" name="Afbeelding 6">
            <a:extLst>
              <a:ext uri="{FF2B5EF4-FFF2-40B4-BE49-F238E27FC236}">
                <a16:creationId xmlns:a16="http://schemas.microsoft.com/office/drawing/2014/main" id="{F27E9CD4-5C6D-4B9D-BD5B-AA50E0D63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274638"/>
            <a:ext cx="648072" cy="64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AUqegTLxPAE"/>
          <p:cNvPicPr>
            <a:picLocks noGrp="1" noRot="1" noChangeAspect="1"/>
          </p:cNvPicPr>
          <p:nvPr>
            <p:ph idx="1"/>
            <a:videoFile r:link="rId1"/>
          </p:nvPr>
        </p:nvPicPr>
        <p:blipFill>
          <a:blip r:embed="rId3"/>
          <a:stretch>
            <a:fillRect/>
          </a:stretch>
        </p:blipFill>
        <p:spPr>
          <a:xfrm>
            <a:off x="579165" y="1153984"/>
            <a:ext cx="8352928" cy="4698522"/>
          </a:xfrm>
          <a:prstGeom prst="rect">
            <a:avLst/>
          </a:prstGeom>
        </p:spPr>
      </p:pic>
    </p:spTree>
    <p:extLst>
      <p:ext uri="{BB962C8B-B14F-4D97-AF65-F5344CB8AC3E}">
        <p14:creationId xmlns:p14="http://schemas.microsoft.com/office/powerpoint/2010/main" val="7946496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Flauwvallen</a:t>
            </a:r>
          </a:p>
        </p:txBody>
      </p:sp>
      <p:sp>
        <p:nvSpPr>
          <p:cNvPr id="3" name="Tijdelijke aanduiding voor inhoud 2"/>
          <p:cNvSpPr>
            <a:spLocks noGrp="1"/>
          </p:cNvSpPr>
          <p:nvPr>
            <p:ph idx="1"/>
          </p:nvPr>
        </p:nvSpPr>
        <p:spPr>
          <a:xfrm>
            <a:off x="938758" y="1340768"/>
            <a:ext cx="7633742" cy="4538825"/>
          </a:xfrm>
        </p:spPr>
        <p:txBody>
          <a:bodyPr>
            <a:normAutofit/>
          </a:bodyPr>
          <a:lstStyle/>
          <a:p>
            <a:pPr marL="0" indent="0">
              <a:buNone/>
            </a:pPr>
            <a:r>
              <a:rPr lang="nl-NL" sz="2400" dirty="0"/>
              <a:t>Wanneer erop letten:</a:t>
            </a:r>
          </a:p>
          <a:p>
            <a:r>
              <a:rPr lang="nl-NL" sz="2400" dirty="0"/>
              <a:t>Overmatig zweten</a:t>
            </a:r>
          </a:p>
          <a:p>
            <a:r>
              <a:rPr lang="nl-NL" sz="2400" dirty="0"/>
              <a:t>Bleek worden</a:t>
            </a:r>
          </a:p>
          <a:p>
            <a:r>
              <a:rPr lang="nl-NL" sz="2400" dirty="0"/>
              <a:t>Sterretjes zien, zwart voor de ogen</a:t>
            </a:r>
          </a:p>
          <a:p>
            <a:endParaRPr lang="nl-NL" sz="2400" dirty="0"/>
          </a:p>
          <a:p>
            <a:r>
              <a:rPr lang="nl-NL" sz="2400" dirty="0"/>
              <a:t>Benen </a:t>
            </a:r>
            <a:r>
              <a:rPr lang="nl-NL" sz="2400" dirty="0" smtClean="0"/>
              <a:t>omhoog </a:t>
            </a:r>
            <a:endParaRPr lang="nl-NL" sz="2400" dirty="0"/>
          </a:p>
          <a:p>
            <a:r>
              <a:rPr lang="nl-NL" sz="2400" dirty="0"/>
              <a:t>Oppassen voor verwondingen</a:t>
            </a:r>
          </a:p>
          <a:p>
            <a:r>
              <a:rPr lang="nl-NL" sz="2400" dirty="0"/>
              <a:t>Erna druivensuiker, cola,</a:t>
            </a:r>
            <a:r>
              <a:rPr lang="is-IS" sz="2400" dirty="0"/>
              <a:t>…</a:t>
            </a:r>
          </a:p>
          <a:p>
            <a:pPr marL="0" indent="0">
              <a:buNone/>
            </a:pPr>
            <a:endParaRPr lang="nl-NL" dirty="0"/>
          </a:p>
        </p:txBody>
      </p:sp>
      <p:pic>
        <p:nvPicPr>
          <p:cNvPr id="6" name="Afbeelding 5">
            <a:extLst>
              <a:ext uri="{FF2B5EF4-FFF2-40B4-BE49-F238E27FC236}">
                <a16:creationId xmlns:a16="http://schemas.microsoft.com/office/drawing/2014/main" id="{842CFDB4-821E-4D8C-BD10-48970BF24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332656"/>
            <a:ext cx="624388" cy="624388"/>
          </a:xfrm>
          <a:prstGeom prst="rect">
            <a:avLst/>
          </a:prstGeom>
        </p:spPr>
      </p:pic>
    </p:spTree>
    <p:extLst>
      <p:ext uri="{BB962C8B-B14F-4D97-AF65-F5344CB8AC3E}">
        <p14:creationId xmlns:p14="http://schemas.microsoft.com/office/powerpoint/2010/main" val="382778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Flauwte </a:t>
            </a:r>
            <a:endParaRPr lang="nl-BE" dirty="0"/>
          </a:p>
        </p:txBody>
      </p:sp>
      <p:pic>
        <p:nvPicPr>
          <p:cNvPr id="5" name="DrXE1TsSboU"/>
          <p:cNvPicPr>
            <a:picLocks noGrp="1" noRot="1" noChangeAspect="1"/>
          </p:cNvPicPr>
          <p:nvPr>
            <p:ph idx="1"/>
            <a:videoFile r:link="rId1"/>
          </p:nvPr>
        </p:nvPicPr>
        <p:blipFill>
          <a:blip r:embed="rId3"/>
          <a:stretch>
            <a:fillRect/>
          </a:stretch>
        </p:blipFill>
        <p:spPr>
          <a:xfrm>
            <a:off x="683568" y="1485256"/>
            <a:ext cx="8192072" cy="4608040"/>
          </a:xfrm>
          <a:prstGeom prst="rect">
            <a:avLst/>
          </a:prstGeom>
        </p:spPr>
      </p:pic>
    </p:spTree>
    <p:extLst>
      <p:ext uri="{BB962C8B-B14F-4D97-AF65-F5344CB8AC3E}">
        <p14:creationId xmlns:p14="http://schemas.microsoft.com/office/powerpoint/2010/main" val="15825766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insectenbeet</a:t>
            </a:r>
            <a:endParaRPr lang="nl-BE" dirty="0"/>
          </a:p>
        </p:txBody>
      </p:sp>
      <p:sp>
        <p:nvSpPr>
          <p:cNvPr id="3" name="Tijdelijke aanduiding voor inhoud 2"/>
          <p:cNvSpPr>
            <a:spLocks noGrp="1"/>
          </p:cNvSpPr>
          <p:nvPr>
            <p:ph idx="1"/>
          </p:nvPr>
        </p:nvSpPr>
        <p:spPr>
          <a:xfrm>
            <a:off x="755576" y="1268760"/>
            <a:ext cx="8388424" cy="5256584"/>
          </a:xfrm>
        </p:spPr>
        <p:txBody>
          <a:bodyPr>
            <a:noAutofit/>
          </a:bodyPr>
          <a:lstStyle/>
          <a:p>
            <a:r>
              <a:rPr lang="nl-BE" sz="2400" dirty="0" smtClean="0"/>
              <a:t>Lichte beet of steek?</a:t>
            </a:r>
          </a:p>
          <a:p>
            <a:pPr marL="0" indent="0">
              <a:buNone/>
            </a:pPr>
            <a:r>
              <a:rPr lang="nl-BE" sz="2400" dirty="0" smtClean="0"/>
              <a:t>Verwijder de angel zo snek mogelijk van onder opwaarts</a:t>
            </a:r>
          </a:p>
          <a:p>
            <a:pPr marL="0" indent="0">
              <a:buNone/>
            </a:pPr>
            <a:r>
              <a:rPr lang="nl-BE" sz="2400" dirty="0" smtClean="0"/>
              <a:t>Glijd erover met een bot voorwerp bv nagel, bankkaart</a:t>
            </a:r>
          </a:p>
          <a:p>
            <a:pPr marL="0" indent="0">
              <a:buNone/>
            </a:pPr>
            <a:r>
              <a:rPr lang="nl-BE" sz="2400" dirty="0" smtClean="0"/>
              <a:t>Reinig de wonde</a:t>
            </a:r>
          </a:p>
          <a:p>
            <a:pPr marL="0" indent="0">
              <a:buNone/>
            </a:pPr>
            <a:r>
              <a:rPr lang="nl-BE" sz="2400" dirty="0" smtClean="0"/>
              <a:t>Koelen met ijs of koud water voor 20 min</a:t>
            </a:r>
          </a:p>
          <a:p>
            <a:r>
              <a:rPr lang="nl-BE" sz="2400" dirty="0" smtClean="0"/>
              <a:t>Een steek is ernstig als je kind geen tetanusvaccinatie heeft gehad, als de angel niet verwijderd kan worden,  bij meerdere beten en als de symptomen erger worden =&gt; ARTS! </a:t>
            </a:r>
          </a:p>
          <a:p>
            <a:r>
              <a:rPr lang="nl-BE" sz="2400" dirty="0" smtClean="0"/>
              <a:t>In de mond of keel? Bel 112 en laat de persoon op ijs zuigen, koelen met koud water.  Let op voor een allergische reactie! </a:t>
            </a:r>
          </a:p>
          <a:p>
            <a:pPr marL="0" indent="0">
              <a:buNone/>
            </a:pPr>
            <a:endParaRPr lang="nl-BE" sz="2400" dirty="0"/>
          </a:p>
        </p:txBody>
      </p:sp>
    </p:spTree>
    <p:extLst>
      <p:ext uri="{BB962C8B-B14F-4D97-AF65-F5344CB8AC3E}">
        <p14:creationId xmlns:p14="http://schemas.microsoft.com/office/powerpoint/2010/main" val="10084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pDJ6cj5yoxQ"/>
          <p:cNvPicPr>
            <a:picLocks noGrp="1" noRot="1" noChangeAspect="1"/>
          </p:cNvPicPr>
          <p:nvPr>
            <p:ph idx="1"/>
            <a:videoFile r:link="rId1"/>
          </p:nvPr>
        </p:nvPicPr>
        <p:blipFill>
          <a:blip r:embed="rId3"/>
          <a:stretch>
            <a:fillRect/>
          </a:stretch>
        </p:blipFill>
        <p:spPr>
          <a:xfrm>
            <a:off x="825421" y="1556792"/>
            <a:ext cx="7747079" cy="4357732"/>
          </a:xfrm>
          <a:prstGeom prst="rect">
            <a:avLst/>
          </a:prstGeom>
        </p:spPr>
      </p:pic>
    </p:spTree>
    <p:extLst>
      <p:ext uri="{BB962C8B-B14F-4D97-AF65-F5344CB8AC3E}">
        <p14:creationId xmlns:p14="http://schemas.microsoft.com/office/powerpoint/2010/main" val="32167558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Teken</a:t>
            </a:r>
            <a:endParaRPr lang="nl-BE" dirty="0"/>
          </a:p>
        </p:txBody>
      </p:sp>
      <p:sp>
        <p:nvSpPr>
          <p:cNvPr id="3" name="Tijdelijke aanduiding voor inhoud 2"/>
          <p:cNvSpPr>
            <a:spLocks noGrp="1"/>
          </p:cNvSpPr>
          <p:nvPr>
            <p:ph idx="1"/>
          </p:nvPr>
        </p:nvSpPr>
        <p:spPr>
          <a:xfrm>
            <a:off x="938758" y="1196752"/>
            <a:ext cx="7633742" cy="5661248"/>
          </a:xfrm>
        </p:spPr>
        <p:txBody>
          <a:bodyPr>
            <a:normAutofit fontScale="92500" lnSpcReduction="20000"/>
          </a:bodyPr>
          <a:lstStyle/>
          <a:p>
            <a:r>
              <a:rPr lang="nl-BE" dirty="0" smtClean="0"/>
              <a:t>Belangrijk </a:t>
            </a:r>
            <a:r>
              <a:rPr lang="nl-BE" dirty="0"/>
              <a:t>is </a:t>
            </a:r>
            <a:r>
              <a:rPr lang="nl-BE" dirty="0" smtClean="0"/>
              <a:t>om </a:t>
            </a:r>
            <a:r>
              <a:rPr lang="nl-BE" dirty="0"/>
              <a:t>zeker </a:t>
            </a:r>
            <a:r>
              <a:rPr lang="nl-BE" b="1" dirty="0"/>
              <a:t>elke avond iedereen van kop tot teen </a:t>
            </a:r>
            <a:r>
              <a:rPr lang="nl-BE" dirty="0"/>
              <a:t>op tekenbeten te controleren. </a:t>
            </a:r>
          </a:p>
          <a:p>
            <a:r>
              <a:rPr lang="nl-BE" dirty="0"/>
              <a:t> </a:t>
            </a:r>
            <a:r>
              <a:rPr lang="nl-BE" b="1" dirty="0"/>
              <a:t>Let op; word je ziek, contacteer dan sowieso een huisarts. </a:t>
            </a:r>
            <a:r>
              <a:rPr lang="nl-BE" dirty="0"/>
              <a:t>Griepachtige klachten zoals koorts kunnen namelijk door zowel de ziekte van Lyme als COVID-19 veroorzaakt worden. </a:t>
            </a:r>
            <a:endParaRPr lang="nl-BE" dirty="0" smtClean="0"/>
          </a:p>
          <a:p>
            <a:r>
              <a:rPr lang="nl-BE" b="1" dirty="0"/>
              <a:t>Verwijder de teek rustig in één beweging met een </a:t>
            </a:r>
            <a:r>
              <a:rPr lang="nl-BE" b="1" dirty="0" err="1" smtClean="0"/>
              <a:t>tekenverwijderaar</a:t>
            </a:r>
            <a:r>
              <a:rPr lang="nl-BE" b="1" dirty="0" smtClean="0"/>
              <a:t>.</a:t>
            </a:r>
          </a:p>
          <a:p>
            <a:r>
              <a:rPr lang="nl-BE" dirty="0" smtClean="0"/>
              <a:t>Knijp </a:t>
            </a:r>
            <a:r>
              <a:rPr lang="nl-BE" dirty="0"/>
              <a:t>een teek niet plat</a:t>
            </a:r>
          </a:p>
          <a:p>
            <a:r>
              <a:rPr lang="nl-BE" dirty="0"/>
              <a:t>Gebruik geen alcohol, jodium, zeep, ether of olie. </a:t>
            </a:r>
          </a:p>
          <a:p>
            <a:r>
              <a:rPr lang="nl-BE" dirty="0"/>
              <a:t>Verbrand een vastgehechte teek ook niet.</a:t>
            </a:r>
          </a:p>
          <a:p>
            <a:r>
              <a:rPr lang="nl-BE" dirty="0"/>
              <a:t>Draai niet aan een teek</a:t>
            </a:r>
            <a:r>
              <a:rPr lang="nl-BE" dirty="0" smtClean="0"/>
              <a:t>.</a:t>
            </a:r>
          </a:p>
          <a:p>
            <a:r>
              <a:rPr lang="nl-BE" dirty="0"/>
              <a:t>Als je een teek verwijderd hebt, is het belangrijk dat je de tekenbeet goed opvolgt:</a:t>
            </a:r>
          </a:p>
          <a:p>
            <a:r>
              <a:rPr lang="nl-BE" dirty="0"/>
              <a:t>Let een maand lang op mogelijke symptomen. Noteer als ouder de datum van de tekenbeet van je kind in je agenda met wekelijkse herinneringen om naar de plaats van de tekenbeet te kijken. Opvolging is belangrijk om in geval van ziekte een correcte behandeling te kunnen opstarten.</a:t>
            </a:r>
          </a:p>
          <a:p>
            <a:endParaRPr lang="nl-BE" dirty="0"/>
          </a:p>
          <a:p>
            <a:endParaRPr lang="nl-BE" dirty="0"/>
          </a:p>
        </p:txBody>
      </p:sp>
    </p:spTree>
    <p:extLst>
      <p:ext uri="{BB962C8B-B14F-4D97-AF65-F5344CB8AC3E}">
        <p14:creationId xmlns:p14="http://schemas.microsoft.com/office/powerpoint/2010/main" val="109735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683568" y="188640"/>
            <a:ext cx="8010120" cy="6453336"/>
          </a:xfrm>
          <a:prstGeom prst="rect">
            <a:avLst/>
          </a:prstGeom>
        </p:spPr>
      </p:pic>
      <p:sp>
        <p:nvSpPr>
          <p:cNvPr id="6" name="Tijdelijke aanduiding voor inhoud 5"/>
          <p:cNvSpPr>
            <a:spLocks noGrp="1"/>
          </p:cNvSpPr>
          <p:nvPr>
            <p:ph idx="1"/>
          </p:nvPr>
        </p:nvSpPr>
        <p:spPr/>
        <p:txBody>
          <a:bodyPr/>
          <a:lstStyle/>
          <a:p>
            <a:endParaRPr lang="nl-BE" dirty="0"/>
          </a:p>
        </p:txBody>
      </p:sp>
    </p:spTree>
    <p:extLst>
      <p:ext uri="{BB962C8B-B14F-4D97-AF65-F5344CB8AC3E}">
        <p14:creationId xmlns:p14="http://schemas.microsoft.com/office/powerpoint/2010/main" val="900286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Toch mee in EHBO-koffer</a:t>
            </a:r>
          </a:p>
        </p:txBody>
      </p:sp>
      <p:sp>
        <p:nvSpPr>
          <p:cNvPr id="3" name="Content Placeholder 2"/>
          <p:cNvSpPr>
            <a:spLocks noGrp="1"/>
          </p:cNvSpPr>
          <p:nvPr>
            <p:ph idx="1"/>
          </p:nvPr>
        </p:nvSpPr>
        <p:spPr>
          <a:xfrm>
            <a:off x="938758" y="1124744"/>
            <a:ext cx="7633742" cy="5400600"/>
          </a:xfrm>
        </p:spPr>
        <p:txBody>
          <a:bodyPr>
            <a:noAutofit/>
          </a:bodyPr>
          <a:lstStyle/>
          <a:p>
            <a:pPr>
              <a:lnSpc>
                <a:spcPct val="110000"/>
              </a:lnSpc>
              <a:buFont typeface="Arial" pitchFamily="34" charset="0"/>
              <a:buChar char="•"/>
            </a:pPr>
            <a:r>
              <a:rPr lang="nl-BE" b="1" dirty="0"/>
              <a:t>Paracetamol </a:t>
            </a:r>
            <a:r>
              <a:rPr lang="nl-BE" b="1" dirty="0" smtClean="0"/>
              <a:t>Pediatrie/</a:t>
            </a:r>
            <a:r>
              <a:rPr lang="nl-BE" b="1" dirty="0" err="1"/>
              <a:t>P</a:t>
            </a:r>
            <a:r>
              <a:rPr lang="nl-BE" b="1" dirty="0" err="1" smtClean="0"/>
              <a:t>erdolan</a:t>
            </a:r>
            <a:r>
              <a:rPr lang="nl-BE" dirty="0" smtClean="0"/>
              <a:t>:</a:t>
            </a:r>
            <a:endParaRPr lang="nl-BE" dirty="0"/>
          </a:p>
          <a:p>
            <a:pPr lvl="1" fontAlgn="t">
              <a:lnSpc>
                <a:spcPct val="110000"/>
              </a:lnSpc>
              <a:buFont typeface="Arial" pitchFamily="34" charset="0"/>
              <a:buChar char="•"/>
            </a:pPr>
            <a:r>
              <a:rPr lang="nl-BE" sz="2000" dirty="0"/>
              <a:t>Kinderen tot 10 jaar</a:t>
            </a:r>
          </a:p>
          <a:p>
            <a:pPr lvl="1" fontAlgn="t">
              <a:lnSpc>
                <a:spcPct val="110000"/>
              </a:lnSpc>
              <a:buFont typeface="Arial" pitchFamily="34" charset="0"/>
              <a:buChar char="•"/>
            </a:pPr>
            <a:r>
              <a:rPr lang="nl-BE" sz="2000" dirty="0"/>
              <a:t>15 mg/kg tot 4x p.d</a:t>
            </a:r>
            <a:r>
              <a:rPr lang="nl-BE" sz="2000" dirty="0" smtClean="0"/>
              <a:t>. (maximaal 60 mg/kg/dag)</a:t>
            </a:r>
            <a:endParaRPr lang="nl-BE" sz="2000" dirty="0"/>
          </a:p>
          <a:p>
            <a:pPr lvl="1" fontAlgn="t">
              <a:lnSpc>
                <a:spcPct val="110000"/>
              </a:lnSpc>
              <a:buFont typeface="Arial" pitchFamily="34" charset="0"/>
              <a:buChar char="•"/>
            </a:pPr>
            <a:r>
              <a:rPr lang="nl-BE" sz="2000" dirty="0"/>
              <a:t>Een minimale tussentijd van 4 uur tussen twee innamen</a:t>
            </a:r>
          </a:p>
          <a:p>
            <a:pPr fontAlgn="t">
              <a:lnSpc>
                <a:spcPct val="110000"/>
              </a:lnSpc>
              <a:buSzPct val="100000"/>
              <a:buFont typeface="Arial" pitchFamily="34" charset="0"/>
              <a:buChar char="•"/>
            </a:pPr>
            <a:r>
              <a:rPr lang="nl-BE" b="1" dirty="0"/>
              <a:t>Paracetamol</a:t>
            </a:r>
            <a:r>
              <a:rPr lang="nl-BE" dirty="0"/>
              <a:t>:</a:t>
            </a:r>
          </a:p>
          <a:p>
            <a:pPr lvl="1" fontAlgn="t">
              <a:lnSpc>
                <a:spcPct val="110000"/>
              </a:lnSpc>
              <a:buFont typeface="Arial" pitchFamily="34" charset="0"/>
              <a:buChar char="•"/>
            </a:pPr>
            <a:r>
              <a:rPr lang="nl-BE" sz="2000" dirty="0"/>
              <a:t>+11 jaar</a:t>
            </a:r>
          </a:p>
          <a:p>
            <a:pPr lvl="1" fontAlgn="t">
              <a:lnSpc>
                <a:spcPct val="110000"/>
              </a:lnSpc>
              <a:buFont typeface="Arial" pitchFamily="34" charset="0"/>
              <a:buChar char="•"/>
            </a:pPr>
            <a:r>
              <a:rPr lang="nl-BE" sz="2000" dirty="0"/>
              <a:t>500mg – 1g tot 4x p.d.</a:t>
            </a:r>
            <a:endParaRPr lang="nl-BE" sz="2000" dirty="0">
              <a:solidFill>
                <a:srgbClr val="FF0000"/>
              </a:solidFill>
            </a:endParaRPr>
          </a:p>
          <a:p>
            <a:pPr>
              <a:lnSpc>
                <a:spcPct val="110000"/>
              </a:lnSpc>
              <a:buFont typeface="Arial" pitchFamily="34" charset="0"/>
              <a:buChar char="•"/>
            </a:pPr>
            <a:r>
              <a:rPr lang="nl-BE" b="1" dirty="0"/>
              <a:t>Keelpastilles</a:t>
            </a:r>
          </a:p>
          <a:p>
            <a:pPr>
              <a:lnSpc>
                <a:spcPct val="110000"/>
              </a:lnSpc>
              <a:buFont typeface="Arial" pitchFamily="34" charset="0"/>
              <a:buChar char="•"/>
            </a:pPr>
            <a:r>
              <a:rPr lang="nl-BE" b="1" dirty="0"/>
              <a:t>Antimetil</a:t>
            </a:r>
            <a:r>
              <a:rPr lang="nl-BE" dirty="0"/>
              <a:t>: maagpijn, misselijkheid en </a:t>
            </a:r>
            <a:r>
              <a:rPr lang="nl-BE" dirty="0" smtClean="0"/>
              <a:t>braken </a:t>
            </a:r>
          </a:p>
          <a:p>
            <a:pPr>
              <a:lnSpc>
                <a:spcPct val="110000"/>
              </a:lnSpc>
              <a:buFont typeface="Arial" pitchFamily="34" charset="0"/>
              <a:buChar char="•"/>
            </a:pPr>
            <a:r>
              <a:rPr lang="nl-BE" b="1" dirty="0" err="1" smtClean="0"/>
              <a:t>Euceta</a:t>
            </a:r>
            <a:r>
              <a:rPr lang="nl-BE" b="1" dirty="0" smtClean="0"/>
              <a:t>/</a:t>
            </a:r>
            <a:r>
              <a:rPr lang="nl-BE" b="1" dirty="0" err="1" smtClean="0"/>
              <a:t>Mitopik</a:t>
            </a:r>
            <a:r>
              <a:rPr lang="nl-BE" dirty="0"/>
              <a:t>: insectenbeten</a:t>
            </a:r>
          </a:p>
          <a:p>
            <a:pPr>
              <a:lnSpc>
                <a:spcPct val="110000"/>
              </a:lnSpc>
              <a:buFont typeface="Arial" pitchFamily="34" charset="0"/>
              <a:buChar char="•"/>
            </a:pPr>
            <a:r>
              <a:rPr lang="nl-BE" b="1" dirty="0"/>
              <a:t>Flamigel: </a:t>
            </a:r>
            <a:r>
              <a:rPr lang="nl-BE" dirty="0"/>
              <a:t>brand- en schaafwonden</a:t>
            </a:r>
          </a:p>
          <a:p>
            <a:pPr>
              <a:lnSpc>
                <a:spcPct val="110000"/>
              </a:lnSpc>
              <a:buFont typeface="Arial" pitchFamily="34" charset="0"/>
              <a:buChar char="•"/>
            </a:pPr>
            <a:r>
              <a:rPr lang="nl-BE" b="1" dirty="0" err="1" smtClean="0"/>
              <a:t>Hacdil</a:t>
            </a:r>
            <a:r>
              <a:rPr lang="nl-BE" b="1" dirty="0" smtClean="0"/>
              <a:t>/</a:t>
            </a:r>
            <a:r>
              <a:rPr lang="nl-BE" b="1" dirty="0" err="1"/>
              <a:t>H</a:t>
            </a:r>
            <a:r>
              <a:rPr lang="nl-BE" b="1" dirty="0" err="1" smtClean="0"/>
              <a:t>ibidil</a:t>
            </a:r>
            <a:r>
              <a:rPr lang="nl-BE" b="1" dirty="0" smtClean="0"/>
              <a:t>/</a:t>
            </a:r>
            <a:r>
              <a:rPr lang="nl-BE" b="1" dirty="0" err="1" smtClean="0"/>
              <a:t>Iso-betadine</a:t>
            </a:r>
            <a:r>
              <a:rPr lang="nl-BE" b="1" dirty="0" smtClean="0"/>
              <a:t>: </a:t>
            </a:r>
            <a:r>
              <a:rPr lang="nl-BE" dirty="0"/>
              <a:t>ontsmetten</a:t>
            </a:r>
          </a:p>
          <a:p>
            <a:pPr marL="0" indent="0">
              <a:lnSpc>
                <a:spcPct val="110000"/>
              </a:lnSpc>
              <a:buNone/>
            </a:pPr>
            <a:r>
              <a:rPr lang="nl-BE" b="1" dirty="0">
                <a:sym typeface="Wingdings" pitchFamily="2" charset="2"/>
              </a:rPr>
              <a:t> </a:t>
            </a:r>
            <a:r>
              <a:rPr lang="nl-BE" b="1" dirty="0"/>
              <a:t>Bij apotheker vragen om EHBO-koffer kampklaar te maken.</a:t>
            </a:r>
          </a:p>
        </p:txBody>
      </p:sp>
      <p:pic>
        <p:nvPicPr>
          <p:cNvPr id="5" name="Afbeelding 4">
            <a:extLst>
              <a:ext uri="{FF2B5EF4-FFF2-40B4-BE49-F238E27FC236}">
                <a16:creationId xmlns:a16="http://schemas.microsoft.com/office/drawing/2014/main" id="{EE18E81F-BCDC-428B-839B-E4C66D279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30190"/>
            <a:ext cx="648072" cy="648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stretch>
            <a:fillRect/>
          </a:stretch>
        </p:blipFill>
        <p:spPr>
          <a:xfrm>
            <a:off x="564720" y="1340768"/>
            <a:ext cx="8381818" cy="4479463"/>
          </a:xfrm>
          <a:prstGeom prst="rect">
            <a:avLst/>
          </a:prstGeom>
        </p:spPr>
      </p:pic>
    </p:spTree>
    <p:extLst>
      <p:ext uri="{BB962C8B-B14F-4D97-AF65-F5344CB8AC3E}">
        <p14:creationId xmlns:p14="http://schemas.microsoft.com/office/powerpoint/2010/main" val="40565399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9qmq2pYQk9s"/>
          <p:cNvPicPr>
            <a:picLocks noGrp="1" noRot="1" noChangeAspect="1"/>
          </p:cNvPicPr>
          <p:nvPr>
            <p:ph idx="1"/>
            <a:videoFile r:link="rId1"/>
          </p:nvPr>
        </p:nvPicPr>
        <p:blipFill>
          <a:blip r:embed="rId3"/>
          <a:stretch>
            <a:fillRect/>
          </a:stretch>
        </p:blipFill>
        <p:spPr>
          <a:xfrm>
            <a:off x="687526" y="1143386"/>
            <a:ext cx="8136206" cy="4576616"/>
          </a:xfrm>
          <a:prstGeom prst="rect">
            <a:avLst/>
          </a:prstGeom>
        </p:spPr>
      </p:pic>
    </p:spTree>
    <p:extLst>
      <p:ext uri="{BB962C8B-B14F-4D97-AF65-F5344CB8AC3E}">
        <p14:creationId xmlns:p14="http://schemas.microsoft.com/office/powerpoint/2010/main" val="95927486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Berenklauw en processierups</a:t>
            </a:r>
            <a:endParaRPr lang="nl-BE" dirty="0"/>
          </a:p>
        </p:txBody>
      </p:sp>
      <p:sp>
        <p:nvSpPr>
          <p:cNvPr id="3" name="Tijdelijke aanduiding voor inhoud 2"/>
          <p:cNvSpPr>
            <a:spLocks noGrp="1"/>
          </p:cNvSpPr>
          <p:nvPr>
            <p:ph idx="1"/>
          </p:nvPr>
        </p:nvSpPr>
        <p:spPr>
          <a:xfrm>
            <a:off x="755576" y="1874517"/>
            <a:ext cx="5256584" cy="4794843"/>
          </a:xfrm>
        </p:spPr>
        <p:txBody>
          <a:bodyPr>
            <a:normAutofit lnSpcReduction="10000"/>
          </a:bodyPr>
          <a:lstStyle/>
          <a:p>
            <a:r>
              <a:rPr lang="nl-BE" dirty="0"/>
              <a:t>De reuzeberenklauw is een grote schermbloemige plant die vaak </a:t>
            </a:r>
            <a:r>
              <a:rPr lang="nl-BE" b="1" dirty="0"/>
              <a:t>langs autosnelwegen, spoorlijnen </a:t>
            </a:r>
            <a:r>
              <a:rPr lang="nl-BE" dirty="0"/>
              <a:t>of in verwaarloosde tuinen en bossen wordt aangetroffen. </a:t>
            </a:r>
            <a:r>
              <a:rPr lang="nl-BE" dirty="0" smtClean="0"/>
              <a:t>De </a:t>
            </a:r>
            <a:r>
              <a:rPr lang="nl-BE" dirty="0"/>
              <a:t>plant scheidt een helder waterachtig sap af dat </a:t>
            </a:r>
            <a:r>
              <a:rPr lang="nl-BE" b="1" dirty="0"/>
              <a:t>brandwonden </a:t>
            </a:r>
            <a:r>
              <a:rPr lang="nl-BE" dirty="0"/>
              <a:t>kan veroorzaken. </a:t>
            </a:r>
            <a:endParaRPr lang="nl-BE" dirty="0" smtClean="0"/>
          </a:p>
          <a:p>
            <a:r>
              <a:rPr lang="nl-BE" dirty="0"/>
              <a:t>Als er huidletsels zijn, ga je best langs bij de huisarts. Blijf één week uit de zon, draag lange kleding en smeer de volgende maanden de aangetaste huid goed in met zonnecrème met een hoge beschermingsfactor. Sap in de ogen spoel je onmiddellijk en overvloedig met koud water en draag nadien een zonnebril. </a:t>
            </a:r>
          </a:p>
        </p:txBody>
      </p:sp>
      <p:pic>
        <p:nvPicPr>
          <p:cNvPr id="4" name="Afbeelding 3"/>
          <p:cNvPicPr>
            <a:picLocks noChangeAspect="1"/>
          </p:cNvPicPr>
          <p:nvPr/>
        </p:nvPicPr>
        <p:blipFill>
          <a:blip r:embed="rId2"/>
          <a:stretch>
            <a:fillRect/>
          </a:stretch>
        </p:blipFill>
        <p:spPr>
          <a:xfrm>
            <a:off x="6012160" y="2132856"/>
            <a:ext cx="2800737" cy="3714723"/>
          </a:xfrm>
          <a:prstGeom prst="rect">
            <a:avLst/>
          </a:prstGeom>
        </p:spPr>
      </p:pic>
    </p:spTree>
    <p:extLst>
      <p:ext uri="{BB962C8B-B14F-4D97-AF65-F5344CB8AC3E}">
        <p14:creationId xmlns:p14="http://schemas.microsoft.com/office/powerpoint/2010/main" val="12078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1892283"/>
            <a:ext cx="5976664" cy="4571998"/>
          </a:xfrm>
        </p:spPr>
        <p:txBody>
          <a:bodyPr>
            <a:normAutofit/>
          </a:bodyPr>
          <a:lstStyle/>
          <a:p>
            <a:r>
              <a:rPr lang="nl-BE" dirty="0" smtClean="0"/>
              <a:t>Bedek </a:t>
            </a:r>
            <a:r>
              <a:rPr lang="nl-BE" dirty="0"/>
              <a:t>lichaamsdelen bij onvermijdelijk contact. </a:t>
            </a:r>
          </a:p>
          <a:p>
            <a:r>
              <a:rPr lang="nl-BE" dirty="0"/>
              <a:t>Is er toch iemand in contact gekomen met de brandharen? </a:t>
            </a:r>
            <a:endParaRPr lang="nl-BE" dirty="0" smtClean="0"/>
          </a:p>
          <a:p>
            <a:pPr>
              <a:buFont typeface="Wingdings" panose="05000000000000000000" pitchFamily="2" charset="2"/>
              <a:buChar char="Ø"/>
            </a:pPr>
            <a:r>
              <a:rPr lang="nl-BE" dirty="0" smtClean="0"/>
              <a:t>Strip </a:t>
            </a:r>
            <a:r>
              <a:rPr lang="nl-BE" dirty="0"/>
              <a:t>de huid met plakband om de brandharen te verwijderen. Wrijven of krabben helpt niet. =&gt; zorg voor een rol plakband in de EHBO set! </a:t>
            </a:r>
          </a:p>
          <a:p>
            <a:pPr>
              <a:buFont typeface="Wingdings" panose="05000000000000000000" pitchFamily="2" charset="2"/>
              <a:buChar char="Ø"/>
            </a:pPr>
            <a:r>
              <a:rPr lang="nl-BE" dirty="0"/>
              <a:t>Spoel of was de getroffen lichaamsdelen met water, en laat ze drogen aan de </a:t>
            </a:r>
            <a:r>
              <a:rPr lang="nl-BE" dirty="0" smtClean="0"/>
              <a:t>zon. Ook </a:t>
            </a:r>
            <a:r>
              <a:rPr lang="nl-BE" dirty="0"/>
              <a:t>de ogen moeten goed gespoeld worden. </a:t>
            </a:r>
          </a:p>
          <a:p>
            <a:r>
              <a:rPr lang="nl-BE" dirty="0"/>
              <a:t>Gebruik kledij die in contact met brandharen kwam, niet meer gedurende het kamp. Was kledij hierna zorgvuldig en op hoge temperatuur. </a:t>
            </a:r>
          </a:p>
        </p:txBody>
      </p:sp>
      <p:sp>
        <p:nvSpPr>
          <p:cNvPr id="4" name="Titel 1"/>
          <p:cNvSpPr>
            <a:spLocks noGrp="1"/>
          </p:cNvSpPr>
          <p:nvPr>
            <p:ph type="title"/>
          </p:nvPr>
        </p:nvSpPr>
        <p:spPr/>
        <p:txBody>
          <a:bodyPr/>
          <a:lstStyle/>
          <a:p>
            <a:r>
              <a:rPr lang="nl-BE" dirty="0" smtClean="0"/>
              <a:t>Berenklauw en processierups</a:t>
            </a:r>
            <a:endParaRPr lang="nl-BE" dirty="0"/>
          </a:p>
        </p:txBody>
      </p:sp>
      <p:pic>
        <p:nvPicPr>
          <p:cNvPr id="5" name="Afbeelding 4"/>
          <p:cNvPicPr>
            <a:picLocks noChangeAspect="1"/>
          </p:cNvPicPr>
          <p:nvPr/>
        </p:nvPicPr>
        <p:blipFill>
          <a:blip r:embed="rId2"/>
          <a:stretch>
            <a:fillRect/>
          </a:stretch>
        </p:blipFill>
        <p:spPr>
          <a:xfrm>
            <a:off x="6012160" y="382385"/>
            <a:ext cx="2854416" cy="2672764"/>
          </a:xfrm>
          <a:prstGeom prst="rect">
            <a:avLst/>
          </a:prstGeom>
        </p:spPr>
      </p:pic>
    </p:spTree>
    <p:extLst>
      <p:ext uri="{BB962C8B-B14F-4D97-AF65-F5344CB8AC3E}">
        <p14:creationId xmlns:p14="http://schemas.microsoft.com/office/powerpoint/2010/main" val="35045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Allergie</a:t>
            </a:r>
          </a:p>
        </p:txBody>
      </p:sp>
      <p:sp>
        <p:nvSpPr>
          <p:cNvPr id="3" name="Content Placeholder 2"/>
          <p:cNvSpPr>
            <a:spLocks noGrp="1"/>
          </p:cNvSpPr>
          <p:nvPr>
            <p:ph idx="1"/>
          </p:nvPr>
        </p:nvSpPr>
        <p:spPr>
          <a:xfrm>
            <a:off x="938758" y="1268760"/>
            <a:ext cx="7633742" cy="4610833"/>
          </a:xfrm>
        </p:spPr>
        <p:txBody>
          <a:bodyPr>
            <a:normAutofit/>
          </a:bodyPr>
          <a:lstStyle/>
          <a:p>
            <a:r>
              <a:rPr lang="nl-BE" sz="2800" dirty="0"/>
              <a:t>Controleer op voorhand wie aan wat allergisch is</a:t>
            </a:r>
          </a:p>
          <a:p>
            <a:pPr marL="0" indent="0">
              <a:buNone/>
            </a:pPr>
            <a:endParaRPr lang="nl-BE" sz="2800" dirty="0"/>
          </a:p>
          <a:p>
            <a:r>
              <a:rPr lang="nl-BE" sz="2800" dirty="0"/>
              <a:t>Roodheid, netelroos</a:t>
            </a:r>
          </a:p>
          <a:p>
            <a:r>
              <a:rPr lang="nl-BE" sz="2800" dirty="0"/>
              <a:t>Ademhalingsmoeilijkheden</a:t>
            </a:r>
          </a:p>
          <a:p>
            <a:r>
              <a:rPr lang="nl-BE" sz="2800" dirty="0"/>
              <a:t>Bloeddrukval</a:t>
            </a:r>
          </a:p>
          <a:p>
            <a:endParaRPr lang="nl-BE" sz="2800" dirty="0"/>
          </a:p>
          <a:p>
            <a:r>
              <a:rPr lang="nl-BE" sz="2800" dirty="0"/>
              <a:t>Epi-pen</a:t>
            </a:r>
          </a:p>
        </p:txBody>
      </p:sp>
      <p:pic>
        <p:nvPicPr>
          <p:cNvPr id="7" name="Afbeelding 6">
            <a:extLst>
              <a:ext uri="{FF2B5EF4-FFF2-40B4-BE49-F238E27FC236}">
                <a16:creationId xmlns:a16="http://schemas.microsoft.com/office/drawing/2014/main" id="{F0DF0978-63A1-40DE-ADBC-6CEF728BC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437" y="274638"/>
            <a:ext cx="648072" cy="648072"/>
          </a:xfrm>
          <a:prstGeom prst="rect">
            <a:avLst/>
          </a:prstGeom>
        </p:spPr>
      </p:pic>
      <p:pic>
        <p:nvPicPr>
          <p:cNvPr id="5" name="Afbeelding 4">
            <a:extLst>
              <a:ext uri="{FF2B5EF4-FFF2-40B4-BE49-F238E27FC236}">
                <a16:creationId xmlns:a16="http://schemas.microsoft.com/office/drawing/2014/main" id="{9B8D95E7-0146-6642-90D1-AA478F017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982264"/>
            <a:ext cx="3521968" cy="2066221"/>
          </a:xfrm>
          <a:prstGeom prst="rect">
            <a:avLst/>
          </a:prstGeom>
        </p:spPr>
      </p:pic>
      <p:pic>
        <p:nvPicPr>
          <p:cNvPr id="4" name="Afbeelding 3"/>
          <p:cNvPicPr>
            <a:picLocks noChangeAspect="1"/>
          </p:cNvPicPr>
          <p:nvPr/>
        </p:nvPicPr>
        <p:blipFill>
          <a:blip r:embed="rId5"/>
          <a:stretch>
            <a:fillRect/>
          </a:stretch>
        </p:blipFill>
        <p:spPr>
          <a:xfrm>
            <a:off x="2843808" y="4213689"/>
            <a:ext cx="3172544" cy="2379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dEQNwZojEw4"/>
          <p:cNvPicPr>
            <a:picLocks noGrp="1" noRot="1" noChangeAspect="1"/>
          </p:cNvPicPr>
          <p:nvPr>
            <p:ph idx="1"/>
            <a:videoFile r:link="rId1"/>
          </p:nvPr>
        </p:nvPicPr>
        <p:blipFill>
          <a:blip r:embed="rId3"/>
          <a:stretch>
            <a:fillRect/>
          </a:stretch>
        </p:blipFill>
        <p:spPr>
          <a:xfrm>
            <a:off x="16603" y="908720"/>
            <a:ext cx="8832981" cy="4968552"/>
          </a:xfrm>
          <a:prstGeom prst="rect">
            <a:avLst/>
          </a:prstGeom>
        </p:spPr>
      </p:pic>
    </p:spTree>
    <p:extLst>
      <p:ext uri="{BB962C8B-B14F-4D97-AF65-F5344CB8AC3E}">
        <p14:creationId xmlns:p14="http://schemas.microsoft.com/office/powerpoint/2010/main" val="402889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Astma-aanval</a:t>
            </a:r>
          </a:p>
        </p:txBody>
      </p:sp>
      <p:pic>
        <p:nvPicPr>
          <p:cNvPr id="4" name="Afbeelding 3"/>
          <p:cNvPicPr>
            <a:picLocks noChangeAspect="1"/>
          </p:cNvPicPr>
          <p:nvPr/>
        </p:nvPicPr>
        <p:blipFill>
          <a:blip r:embed="rId3"/>
          <a:stretch>
            <a:fillRect/>
          </a:stretch>
        </p:blipFill>
        <p:spPr>
          <a:xfrm>
            <a:off x="5295698" y="2923868"/>
            <a:ext cx="3573098" cy="2090384"/>
          </a:xfrm>
          <a:prstGeom prst="rect">
            <a:avLst/>
          </a:prstGeom>
        </p:spPr>
      </p:pic>
      <p:sp>
        <p:nvSpPr>
          <p:cNvPr id="3" name="Tijdelijke aanduiding voor inhoud 2"/>
          <p:cNvSpPr>
            <a:spLocks noGrp="1"/>
          </p:cNvSpPr>
          <p:nvPr>
            <p:ph idx="1"/>
          </p:nvPr>
        </p:nvSpPr>
        <p:spPr>
          <a:xfrm>
            <a:off x="938758" y="1484784"/>
            <a:ext cx="7633742" cy="4968552"/>
          </a:xfrm>
        </p:spPr>
        <p:txBody>
          <a:bodyPr>
            <a:normAutofit/>
          </a:bodyPr>
          <a:lstStyle/>
          <a:p>
            <a:r>
              <a:rPr lang="nl-NL" sz="2800" dirty="0"/>
              <a:t>Hoesten, piepende ademhaling</a:t>
            </a:r>
          </a:p>
          <a:p>
            <a:endParaRPr lang="nl-NL" sz="2800" dirty="0"/>
          </a:p>
          <a:p>
            <a:r>
              <a:rPr lang="nl-NL" sz="2800" dirty="0"/>
              <a:t>Vooraf weten wie astma heeft</a:t>
            </a:r>
          </a:p>
          <a:p>
            <a:r>
              <a:rPr lang="nl-NL" sz="2800" dirty="0"/>
              <a:t>Luchtwegverwijdende puffer </a:t>
            </a:r>
          </a:p>
          <a:p>
            <a:r>
              <a:rPr lang="nl-NL" sz="2800" dirty="0"/>
              <a:t>Kalmeren</a:t>
            </a:r>
          </a:p>
          <a:p>
            <a:endParaRPr lang="nl-NL" sz="2800" dirty="0"/>
          </a:p>
          <a:p>
            <a:r>
              <a:rPr lang="nl-NL" sz="2800" dirty="0">
                <a:solidFill>
                  <a:srgbClr val="008000"/>
                </a:solidFill>
              </a:rPr>
              <a:t>ALARM: uitputting, bewustzijnsdaling </a:t>
            </a:r>
          </a:p>
          <a:p>
            <a:pPr marL="0" indent="0">
              <a:buNone/>
            </a:pPr>
            <a:r>
              <a:rPr lang="nl-NL" sz="2800" dirty="0">
                <a:solidFill>
                  <a:srgbClr val="008000"/>
                </a:solidFill>
                <a:sym typeface="Wingdings"/>
              </a:rPr>
              <a:t> arts contacteren</a:t>
            </a:r>
            <a:endParaRPr lang="nl-NL" sz="2800" dirty="0">
              <a:solidFill>
                <a:srgbClr val="008000"/>
              </a:solidFill>
            </a:endParaRPr>
          </a:p>
        </p:txBody>
      </p:sp>
      <p:pic>
        <p:nvPicPr>
          <p:cNvPr id="6" name="Afbeelding 5">
            <a:extLst>
              <a:ext uri="{FF2B5EF4-FFF2-40B4-BE49-F238E27FC236}">
                <a16:creationId xmlns:a16="http://schemas.microsoft.com/office/drawing/2014/main" id="{C78915BC-825E-4280-BE68-EE33CEC22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332656"/>
            <a:ext cx="624388" cy="624388"/>
          </a:xfrm>
          <a:prstGeom prst="rect">
            <a:avLst/>
          </a:prstGeom>
        </p:spPr>
      </p:pic>
    </p:spTree>
    <p:extLst>
      <p:ext uri="{BB962C8B-B14F-4D97-AF65-F5344CB8AC3E}">
        <p14:creationId xmlns:p14="http://schemas.microsoft.com/office/powerpoint/2010/main" val="173962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Hitteslag</a:t>
            </a:r>
          </a:p>
        </p:txBody>
      </p:sp>
      <p:sp>
        <p:nvSpPr>
          <p:cNvPr id="3" name="Tijdelijke aanduiding voor inhoud 2"/>
          <p:cNvSpPr>
            <a:spLocks noGrp="1"/>
          </p:cNvSpPr>
          <p:nvPr>
            <p:ph idx="1"/>
          </p:nvPr>
        </p:nvSpPr>
        <p:spPr>
          <a:xfrm>
            <a:off x="938758" y="1484784"/>
            <a:ext cx="7633742" cy="4968552"/>
          </a:xfrm>
        </p:spPr>
        <p:txBody>
          <a:bodyPr>
            <a:normAutofit/>
          </a:bodyPr>
          <a:lstStyle/>
          <a:p>
            <a:r>
              <a:rPr lang="nl-NL" sz="2400" dirty="0"/>
              <a:t>Preventie!</a:t>
            </a:r>
          </a:p>
          <a:p>
            <a:pPr lvl="1"/>
            <a:r>
              <a:rPr lang="nl-NL" sz="2400" dirty="0"/>
              <a:t>Insmeren</a:t>
            </a:r>
          </a:p>
          <a:p>
            <a:pPr lvl="1"/>
            <a:r>
              <a:rPr lang="nl-NL" sz="2400" dirty="0"/>
              <a:t>Hoedje</a:t>
            </a:r>
          </a:p>
          <a:p>
            <a:pPr lvl="1"/>
            <a:r>
              <a:rPr lang="nl-NL" sz="2400" dirty="0"/>
              <a:t>Regelmatige afkoeling</a:t>
            </a:r>
          </a:p>
          <a:p>
            <a:pPr lvl="1"/>
            <a:r>
              <a:rPr lang="nl-NL" sz="2400" dirty="0"/>
              <a:t>Veel drinken</a:t>
            </a:r>
          </a:p>
          <a:p>
            <a:r>
              <a:rPr lang="nl-NL" sz="2400" dirty="0"/>
              <a:t>Rust, benen omhoog, nat washandje</a:t>
            </a:r>
          </a:p>
          <a:p>
            <a:endParaRPr lang="nl-NL" sz="2400" dirty="0"/>
          </a:p>
          <a:p>
            <a:r>
              <a:rPr lang="nl-NL" sz="2400" dirty="0">
                <a:solidFill>
                  <a:srgbClr val="008000"/>
                </a:solidFill>
              </a:rPr>
              <a:t>ALARM: warm hebben zonder zweten</a:t>
            </a:r>
          </a:p>
          <a:p>
            <a:r>
              <a:rPr lang="nl-NL" sz="2400" dirty="0">
                <a:solidFill>
                  <a:srgbClr val="008000"/>
                </a:solidFill>
              </a:rPr>
              <a:t>Bij verminderd bewustzijn/dehydratatie </a:t>
            </a:r>
          </a:p>
          <a:p>
            <a:pPr marL="0" indent="0">
              <a:buNone/>
            </a:pPr>
            <a:r>
              <a:rPr lang="nl-NL" sz="2400" dirty="0">
                <a:solidFill>
                  <a:srgbClr val="008000"/>
                </a:solidFill>
                <a:sym typeface="Wingdings"/>
              </a:rPr>
              <a:t> arts contacteren</a:t>
            </a:r>
            <a:endParaRPr lang="nl-NL" sz="2400" dirty="0">
              <a:solidFill>
                <a:srgbClr val="008000"/>
              </a:solidFill>
            </a:endParaRPr>
          </a:p>
        </p:txBody>
      </p:sp>
      <p:pic>
        <p:nvPicPr>
          <p:cNvPr id="5" name="Afbeelding 4">
            <a:extLst>
              <a:ext uri="{FF2B5EF4-FFF2-40B4-BE49-F238E27FC236}">
                <a16:creationId xmlns:a16="http://schemas.microsoft.com/office/drawing/2014/main" id="{EA503E17-3307-461D-BEEB-33ED6FC55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230190"/>
            <a:ext cx="648072" cy="648072"/>
          </a:xfrm>
          <a:prstGeom prst="rect">
            <a:avLst/>
          </a:prstGeom>
        </p:spPr>
      </p:pic>
    </p:spTree>
    <p:extLst>
      <p:ext uri="{BB962C8B-B14F-4D97-AF65-F5344CB8AC3E}">
        <p14:creationId xmlns:p14="http://schemas.microsoft.com/office/powerpoint/2010/main" val="302241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Uitgeslagen of afgebroken tand</a:t>
            </a:r>
            <a:endParaRPr lang="nl-BE" dirty="0"/>
          </a:p>
        </p:txBody>
      </p:sp>
      <p:sp>
        <p:nvSpPr>
          <p:cNvPr id="3" name="Tijdelijke aanduiding voor inhoud 2"/>
          <p:cNvSpPr>
            <a:spLocks noGrp="1"/>
          </p:cNvSpPr>
          <p:nvPr>
            <p:ph idx="1"/>
          </p:nvPr>
        </p:nvSpPr>
        <p:spPr>
          <a:xfrm>
            <a:off x="915731" y="1899256"/>
            <a:ext cx="7633742" cy="4958744"/>
          </a:xfrm>
        </p:spPr>
        <p:txBody>
          <a:bodyPr>
            <a:normAutofit/>
          </a:bodyPr>
          <a:lstStyle/>
          <a:p>
            <a:pPr fontAlgn="base"/>
            <a:r>
              <a:rPr lang="nl-BE" dirty="0" smtClean="0"/>
              <a:t>Pijn </a:t>
            </a:r>
            <a:r>
              <a:rPr lang="nl-BE" dirty="0"/>
              <a:t>in de mond.</a:t>
            </a:r>
          </a:p>
          <a:p>
            <a:pPr fontAlgn="base"/>
            <a:r>
              <a:rPr lang="nl-BE" dirty="0"/>
              <a:t>Losse, afgebroken of verloren </a:t>
            </a:r>
            <a:r>
              <a:rPr lang="nl-BE" dirty="0" smtClean="0"/>
              <a:t>tand</a:t>
            </a:r>
          </a:p>
          <a:p>
            <a:pPr marL="0" indent="0" fontAlgn="base">
              <a:buNone/>
            </a:pPr>
            <a:endParaRPr lang="nl-BE" dirty="0"/>
          </a:p>
          <a:p>
            <a:pPr fontAlgn="base"/>
            <a:r>
              <a:rPr lang="nl-BE" b="1" dirty="0"/>
              <a:t>Wat doe je?</a:t>
            </a:r>
          </a:p>
          <a:p>
            <a:r>
              <a:rPr lang="nl-BE" dirty="0" smtClean="0"/>
              <a:t>Laat het kind de mond spoelen</a:t>
            </a:r>
          </a:p>
          <a:p>
            <a:r>
              <a:rPr lang="nl-BE" dirty="0" smtClean="0"/>
              <a:t>Laat hem/haar op een vochtig kompres of washandje bijten</a:t>
            </a:r>
          </a:p>
          <a:p>
            <a:r>
              <a:rPr lang="nl-BE" dirty="0" smtClean="0"/>
              <a:t>Neem de tand vast aan de kroon, niet aan de wortel met propere handen of handdoek</a:t>
            </a:r>
          </a:p>
          <a:p>
            <a:r>
              <a:rPr lang="nl-BE" dirty="0" smtClean="0"/>
              <a:t>Bewaar de tand zorgvuldig in MELK</a:t>
            </a:r>
          </a:p>
          <a:p>
            <a:r>
              <a:rPr lang="nl-BE" dirty="0" smtClean="0"/>
              <a:t>Ga naar een tandarts!</a:t>
            </a:r>
          </a:p>
          <a:p>
            <a:pPr marL="0" indent="0">
              <a:buNone/>
            </a:pPr>
            <a:r>
              <a:rPr lang="nl-BE" dirty="0">
                <a:hlinkClick r:id="rId2"/>
              </a:rPr>
              <a:t>http://www.tandarts.be/wachtdienst</a:t>
            </a:r>
            <a:endParaRPr lang="nl-BE" dirty="0"/>
          </a:p>
        </p:txBody>
      </p:sp>
    </p:spTree>
    <p:extLst>
      <p:ext uri="{BB962C8B-B14F-4D97-AF65-F5344CB8AC3E}">
        <p14:creationId xmlns:p14="http://schemas.microsoft.com/office/powerpoint/2010/main" val="350533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diabetes</a:t>
            </a:r>
            <a:endParaRPr lang="nl-BE" dirty="0"/>
          </a:p>
        </p:txBody>
      </p:sp>
      <p:sp>
        <p:nvSpPr>
          <p:cNvPr id="3" name="Tijdelijke aanduiding voor inhoud 2"/>
          <p:cNvSpPr>
            <a:spLocks noGrp="1"/>
          </p:cNvSpPr>
          <p:nvPr>
            <p:ph idx="1"/>
          </p:nvPr>
        </p:nvSpPr>
        <p:spPr>
          <a:xfrm>
            <a:off x="938758" y="1556792"/>
            <a:ext cx="7633742" cy="5040560"/>
          </a:xfrm>
        </p:spPr>
        <p:txBody>
          <a:bodyPr/>
          <a:lstStyle/>
          <a:p>
            <a:r>
              <a:rPr lang="nl-BE" b="1" dirty="0" err="1" smtClean="0"/>
              <a:t>Hypoglycemie</a:t>
            </a:r>
            <a:endParaRPr lang="nl-BE" b="1" dirty="0" smtClean="0"/>
          </a:p>
          <a:p>
            <a:pPr marL="0" indent="0">
              <a:buNone/>
            </a:pPr>
            <a:r>
              <a:rPr lang="nl-BE" dirty="0" smtClean="0"/>
              <a:t>Te lage bloedsuikerspiegel</a:t>
            </a:r>
          </a:p>
          <a:p>
            <a:pPr marL="0" indent="0">
              <a:buNone/>
            </a:pPr>
            <a:r>
              <a:rPr lang="nl-BE" dirty="0" smtClean="0"/>
              <a:t>Herkennen? </a:t>
            </a:r>
          </a:p>
          <a:p>
            <a:pPr marL="0" indent="0">
              <a:buNone/>
            </a:pPr>
            <a:r>
              <a:rPr lang="nl-BE" dirty="0" smtClean="0"/>
              <a:t>Hoofdpijn, zweten, beven, bleek duizeligheid, hartkloppingen</a:t>
            </a:r>
          </a:p>
          <a:p>
            <a:pPr marL="0" indent="0">
              <a:buNone/>
            </a:pPr>
            <a:r>
              <a:rPr lang="nl-BE" dirty="0" smtClean="0"/>
              <a:t>Kleine cola geven of twee druivensuikers voor snelle suikers</a:t>
            </a:r>
          </a:p>
          <a:p>
            <a:pPr marL="0" indent="0">
              <a:buNone/>
            </a:pPr>
            <a:r>
              <a:rPr lang="nl-BE" dirty="0" smtClean="0"/>
              <a:t>Boterham, koek, fruit of yoghurt als tragere suikers</a:t>
            </a:r>
          </a:p>
          <a:p>
            <a:r>
              <a:rPr lang="nl-BE" b="1" dirty="0" smtClean="0"/>
              <a:t>Hyperglycemie</a:t>
            </a:r>
          </a:p>
          <a:p>
            <a:pPr marL="0" indent="0">
              <a:buNone/>
            </a:pPr>
            <a:r>
              <a:rPr lang="nl-BE" dirty="0" smtClean="0"/>
              <a:t>Te hoge bloedsuikerspiegel, insuline vergeten/onvoldoende, stress</a:t>
            </a:r>
          </a:p>
          <a:p>
            <a:pPr marL="0" indent="0">
              <a:buNone/>
            </a:pPr>
            <a:r>
              <a:rPr lang="nl-BE" dirty="0" smtClean="0"/>
              <a:t>Herkennen?</a:t>
            </a:r>
          </a:p>
          <a:p>
            <a:pPr marL="0" indent="0">
              <a:buNone/>
            </a:pPr>
            <a:r>
              <a:rPr lang="nl-BE" dirty="0" smtClean="0"/>
              <a:t>Vermoeidheid, hoofdpijn, dorst, veel plassen, droge tong…</a:t>
            </a:r>
          </a:p>
          <a:p>
            <a:pPr marL="0" indent="0">
              <a:buNone/>
            </a:pPr>
            <a:r>
              <a:rPr lang="nl-BE" dirty="0" smtClean="0"/>
              <a:t>Kind kan zelf insuline geven indien mogelijk of bel een arts</a:t>
            </a:r>
            <a:r>
              <a:rPr lang="nl-BE" dirty="0" smtClean="0"/>
              <a:t>!</a:t>
            </a:r>
          </a:p>
        </p:txBody>
      </p:sp>
    </p:spTree>
    <p:extLst>
      <p:ext uri="{BB962C8B-B14F-4D97-AF65-F5344CB8AC3E}">
        <p14:creationId xmlns:p14="http://schemas.microsoft.com/office/powerpoint/2010/main" val="34702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Wondzorg</a:t>
            </a:r>
          </a:p>
        </p:txBody>
      </p:sp>
      <p:sp>
        <p:nvSpPr>
          <p:cNvPr id="3" name="Tijdelijke aanduiding voor tekst 2"/>
          <p:cNvSpPr>
            <a:spLocks noGrp="1"/>
          </p:cNvSpPr>
          <p:nvPr>
            <p:ph type="body" idx="1"/>
          </p:nvPr>
        </p:nvSpPr>
        <p:spPr/>
        <p:txBody>
          <a:bodyPr/>
          <a:lstStyle/>
          <a:p>
            <a:endParaRPr lang="nl-NL"/>
          </a:p>
        </p:txBody>
      </p:sp>
      <p:pic>
        <p:nvPicPr>
          <p:cNvPr id="4" name="Afbeelding 3">
            <a:extLst>
              <a:ext uri="{FF2B5EF4-FFF2-40B4-BE49-F238E27FC236}">
                <a16:creationId xmlns:a16="http://schemas.microsoft.com/office/drawing/2014/main" id="{085A6492-C5A1-464C-B625-88A2A4593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4388" cy="624388"/>
          </a:xfrm>
          <a:prstGeom prst="rect">
            <a:avLst/>
          </a:prstGeom>
        </p:spPr>
      </p:pic>
    </p:spTree>
    <p:extLst>
      <p:ext uri="{BB962C8B-B14F-4D97-AF65-F5344CB8AC3E}">
        <p14:creationId xmlns:p14="http://schemas.microsoft.com/office/powerpoint/2010/main" val="15948170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DU7cXi92ME0"/>
          <p:cNvPicPr>
            <a:picLocks noGrp="1" noRot="1" noChangeAspect="1"/>
          </p:cNvPicPr>
          <p:nvPr>
            <p:ph idx="1"/>
            <a:videoFile r:link="rId1"/>
          </p:nvPr>
        </p:nvPicPr>
        <p:blipFill>
          <a:blip r:embed="rId3"/>
          <a:stretch>
            <a:fillRect/>
          </a:stretch>
        </p:blipFill>
        <p:spPr>
          <a:xfrm>
            <a:off x="795538" y="1412776"/>
            <a:ext cx="7920182" cy="4455102"/>
          </a:xfrm>
          <a:prstGeom prst="rect">
            <a:avLst/>
          </a:prstGeom>
        </p:spPr>
      </p:pic>
    </p:spTree>
    <p:extLst>
      <p:ext uri="{BB962C8B-B14F-4D97-AF65-F5344CB8AC3E}">
        <p14:creationId xmlns:p14="http://schemas.microsoft.com/office/powerpoint/2010/main" val="15615634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HERSENSCHUDDING</a:t>
            </a:r>
          </a:p>
        </p:txBody>
      </p:sp>
      <p:sp>
        <p:nvSpPr>
          <p:cNvPr id="3" name="Tijdelijke aanduiding voor inhoud 2"/>
          <p:cNvSpPr>
            <a:spLocks noGrp="1"/>
          </p:cNvSpPr>
          <p:nvPr>
            <p:ph idx="1"/>
          </p:nvPr>
        </p:nvSpPr>
        <p:spPr>
          <a:xfrm>
            <a:off x="938758" y="1484784"/>
            <a:ext cx="7633742" cy="3593591"/>
          </a:xfrm>
        </p:spPr>
        <p:txBody>
          <a:bodyPr>
            <a:normAutofit/>
          </a:bodyPr>
          <a:lstStyle/>
          <a:p>
            <a:pPr marL="0" indent="0">
              <a:buNone/>
            </a:pPr>
            <a:r>
              <a:rPr lang="nl-BE" sz="2400" dirty="0">
                <a:sym typeface="Wingdings" pitchFamily="2" charset="2"/>
              </a:rPr>
              <a:t> </a:t>
            </a:r>
            <a:r>
              <a:rPr lang="nl-BE" sz="2400" dirty="0">
                <a:solidFill>
                  <a:srgbClr val="008000"/>
                </a:solidFill>
                <a:sym typeface="Wingdings" pitchFamily="2" charset="2"/>
              </a:rPr>
              <a:t>BEWUSTZIJNSVERLIES?</a:t>
            </a:r>
          </a:p>
          <a:p>
            <a:pPr marL="0" indent="0">
              <a:buNone/>
            </a:pPr>
            <a:r>
              <a:rPr lang="nl-BE" sz="2400" dirty="0"/>
              <a:t> </a:t>
            </a:r>
            <a:r>
              <a:rPr lang="nl-BE" sz="2400" dirty="0">
                <a:solidFill>
                  <a:srgbClr val="008000"/>
                </a:solidFill>
              </a:rPr>
              <a:t>Arts contacteren</a:t>
            </a:r>
            <a:endParaRPr lang="nl-BE" sz="2400" dirty="0">
              <a:sym typeface="Wingdings" pitchFamily="2" charset="2"/>
            </a:endParaRPr>
          </a:p>
          <a:p>
            <a:r>
              <a:rPr lang="nl-BE" sz="2400" dirty="0">
                <a:sym typeface="Wingdings" pitchFamily="2" charset="2"/>
              </a:rPr>
              <a:t>Kan het slachtoffer uitleggen wat er gebeurd is?</a:t>
            </a:r>
          </a:p>
          <a:p>
            <a:r>
              <a:rPr lang="nl-BE" sz="2400" dirty="0">
                <a:sym typeface="Wingdings" pitchFamily="2" charset="2"/>
              </a:rPr>
              <a:t>Braken? Lichtgevoelig?</a:t>
            </a:r>
          </a:p>
          <a:p>
            <a:r>
              <a:rPr lang="nl-BE" sz="2400" dirty="0"/>
              <a:t>Laat slachtoffer rusten in stille donkere kamer</a:t>
            </a:r>
          </a:p>
          <a:p>
            <a:r>
              <a:rPr lang="nl-BE" sz="2400" dirty="0"/>
              <a:t>Wekken om de twee uur: georiënteerd?</a:t>
            </a:r>
          </a:p>
        </p:txBody>
      </p:sp>
      <p:pic>
        <p:nvPicPr>
          <p:cNvPr id="45058" name="Picture 2" descr="https://encrypted-tbn1.google.com/images?q=tbn:ANd9GcQG4OXK7WHs-2Gtjghonbg_0VXpPigdTeXv2k8-SULqtVvNnwCEtA"/>
          <p:cNvPicPr>
            <a:picLocks noChangeAspect="1" noChangeArrowheads="1"/>
          </p:cNvPicPr>
          <p:nvPr/>
        </p:nvPicPr>
        <p:blipFill>
          <a:blip r:embed="rId3" cstate="print"/>
          <a:srcRect/>
          <a:stretch>
            <a:fillRect/>
          </a:stretch>
        </p:blipFill>
        <p:spPr bwMode="auto">
          <a:xfrm>
            <a:off x="5603284" y="4689655"/>
            <a:ext cx="3240360" cy="2148501"/>
          </a:xfrm>
          <a:prstGeom prst="rect">
            <a:avLst/>
          </a:prstGeom>
          <a:noFill/>
        </p:spPr>
      </p:pic>
      <p:pic>
        <p:nvPicPr>
          <p:cNvPr id="7" name="Afbeelding 6">
            <a:extLst>
              <a:ext uri="{FF2B5EF4-FFF2-40B4-BE49-F238E27FC236}">
                <a16:creationId xmlns:a16="http://schemas.microsoft.com/office/drawing/2014/main" id="{2923BDE3-0ED9-4ADF-95C1-5B90F42E1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332656"/>
            <a:ext cx="624388" cy="624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084C1-9492-4274-A5E0-238C611758BC}"/>
              </a:ext>
            </a:extLst>
          </p:cNvPr>
          <p:cNvSpPr>
            <a:spLocks noGrp="1"/>
          </p:cNvSpPr>
          <p:nvPr>
            <p:ph type="title"/>
          </p:nvPr>
        </p:nvSpPr>
        <p:spPr/>
        <p:txBody>
          <a:bodyPr/>
          <a:lstStyle/>
          <a:p>
            <a:r>
              <a:rPr lang="nl-BE" dirty="0"/>
              <a:t>Hulpdiensten contacteren</a:t>
            </a:r>
          </a:p>
        </p:txBody>
      </p:sp>
      <p:sp>
        <p:nvSpPr>
          <p:cNvPr id="3" name="Tijdelijke aanduiding voor tekst 2">
            <a:extLst>
              <a:ext uri="{FF2B5EF4-FFF2-40B4-BE49-F238E27FC236}">
                <a16:creationId xmlns:a16="http://schemas.microsoft.com/office/drawing/2014/main" id="{F33E05CF-99D6-4394-B0A3-B6E482C5A821}"/>
              </a:ext>
            </a:extLst>
          </p:cNvPr>
          <p:cNvSpPr>
            <a:spLocks noGrp="1"/>
          </p:cNvSpPr>
          <p:nvPr>
            <p:ph type="body" idx="1"/>
          </p:nvPr>
        </p:nvSpPr>
        <p:spPr/>
        <p:txBody>
          <a:bodyPr/>
          <a:lstStyle/>
          <a:p>
            <a:endParaRPr lang="nl-BE"/>
          </a:p>
        </p:txBody>
      </p:sp>
      <p:pic>
        <p:nvPicPr>
          <p:cNvPr id="6" name="Afbeelding 5">
            <a:extLst>
              <a:ext uri="{FF2B5EF4-FFF2-40B4-BE49-F238E27FC236}">
                <a16:creationId xmlns:a16="http://schemas.microsoft.com/office/drawing/2014/main" id="{99D7EAD0-C863-4347-8AEC-1830B109E8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4388" cy="624388"/>
          </a:xfrm>
          <a:prstGeom prst="rect">
            <a:avLst/>
          </a:prstGeom>
        </p:spPr>
      </p:pic>
    </p:spTree>
    <p:extLst>
      <p:ext uri="{BB962C8B-B14F-4D97-AF65-F5344CB8AC3E}">
        <p14:creationId xmlns:p14="http://schemas.microsoft.com/office/powerpoint/2010/main" val="7389755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2CDF16E-A131-874F-9C86-B1F2758128D1}"/>
              </a:ext>
            </a:extLst>
          </p:cNvPr>
          <p:cNvSpPr>
            <a:spLocks noGrp="1"/>
          </p:cNvSpPr>
          <p:nvPr>
            <p:ph idx="1"/>
          </p:nvPr>
        </p:nvSpPr>
        <p:spPr>
          <a:xfrm>
            <a:off x="685800" y="837456"/>
            <a:ext cx="7772400" cy="5183088"/>
          </a:xfrm>
        </p:spPr>
        <p:txBody>
          <a:bodyPr/>
          <a:lstStyle/>
          <a:p>
            <a:r>
              <a:rPr lang="nl-BE" sz="2400" dirty="0"/>
              <a:t>100 of 112</a:t>
            </a:r>
          </a:p>
          <a:p>
            <a:r>
              <a:rPr lang="nl-BE" sz="2400" dirty="0"/>
              <a:t>Probeer rustig te blijven</a:t>
            </a:r>
          </a:p>
          <a:p>
            <a:r>
              <a:rPr lang="nl-BE" sz="2400" dirty="0"/>
              <a:t>Probeer de situatie te evalueren:</a:t>
            </a:r>
          </a:p>
          <a:p>
            <a:pPr lvl="1"/>
            <a:r>
              <a:rPr lang="nl-BE" sz="2400" dirty="0"/>
              <a:t>Wat?</a:t>
            </a:r>
          </a:p>
          <a:p>
            <a:pPr lvl="1"/>
            <a:r>
              <a:rPr lang="nl-BE" sz="2400" dirty="0"/>
              <a:t>Hoe?</a:t>
            </a:r>
          </a:p>
          <a:p>
            <a:pPr lvl="1"/>
            <a:r>
              <a:rPr lang="nl-BE" sz="2400" dirty="0"/>
              <a:t>Wanneer?</a:t>
            </a:r>
          </a:p>
          <a:p>
            <a:pPr lvl="1"/>
            <a:r>
              <a:rPr lang="nl-BE" sz="2400" dirty="0"/>
              <a:t>Slachtoffers? Hoeveel?</a:t>
            </a:r>
          </a:p>
          <a:p>
            <a:pPr lvl="1"/>
            <a:r>
              <a:rPr lang="nl-BE" sz="2400" dirty="0"/>
              <a:t>Waar?</a:t>
            </a:r>
          </a:p>
          <a:p>
            <a:pPr lvl="1"/>
            <a:r>
              <a:rPr lang="nl-BE" sz="2400" dirty="0"/>
              <a:t>Toestand slachtoffer(s): bij bewustzijn? Verwondingen?</a:t>
            </a:r>
          </a:p>
          <a:p>
            <a:pPr lvl="1"/>
            <a:r>
              <a:rPr lang="nl-BE" sz="2400" dirty="0"/>
              <a:t>Cave Verkeersongeluk: veiligheidsomstandigheden?</a:t>
            </a:r>
          </a:p>
          <a:p>
            <a:pPr marL="320040" lvl="1" indent="0">
              <a:buNone/>
            </a:pPr>
            <a:endParaRPr lang="nl-BE" dirty="0"/>
          </a:p>
        </p:txBody>
      </p:sp>
      <p:pic>
        <p:nvPicPr>
          <p:cNvPr id="4" name="Afbeelding 3">
            <a:extLst>
              <a:ext uri="{FF2B5EF4-FFF2-40B4-BE49-F238E27FC236}">
                <a16:creationId xmlns:a16="http://schemas.microsoft.com/office/drawing/2014/main" id="{A783A945-06F6-E540-994D-129124623B2B}"/>
              </a:ext>
            </a:extLst>
          </p:cNvPr>
          <p:cNvPicPr>
            <a:picLocks noChangeAspect="1"/>
          </p:cNvPicPr>
          <p:nvPr/>
        </p:nvPicPr>
        <p:blipFill rotWithShape="1">
          <a:blip r:embed="rId3">
            <a:extLst>
              <a:ext uri="{28A0092B-C50C-407E-A947-70E740481C1C}">
                <a14:useLocalDpi xmlns:a14="http://schemas.microsoft.com/office/drawing/2010/main" val="0"/>
              </a:ext>
            </a:extLst>
          </a:blip>
          <a:srcRect l="7536" t="25565" r="5106" b="29965"/>
          <a:stretch/>
        </p:blipFill>
        <p:spPr>
          <a:xfrm>
            <a:off x="4932040" y="260648"/>
            <a:ext cx="3744416" cy="1440160"/>
          </a:xfrm>
          <a:prstGeom prst="rect">
            <a:avLst/>
          </a:prstGeom>
        </p:spPr>
      </p:pic>
    </p:spTree>
    <p:extLst>
      <p:ext uri="{BB962C8B-B14F-4D97-AF65-F5344CB8AC3E}">
        <p14:creationId xmlns:p14="http://schemas.microsoft.com/office/powerpoint/2010/main" val="25160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EHBO TIPS ONDERWEG</a:t>
            </a:r>
            <a:r>
              <a:rPr lang="nl-BE" dirty="0" smtClean="0"/>
              <a:t>?</a:t>
            </a:r>
            <a:br>
              <a:rPr lang="nl-BE" dirty="0" smtClean="0"/>
            </a:br>
            <a:r>
              <a:rPr lang="nl-BE" dirty="0" smtClean="0"/>
              <a:t>App eerste hulp</a:t>
            </a:r>
            <a:endParaRPr lang="nl-BE" dirty="0"/>
          </a:p>
        </p:txBody>
      </p:sp>
      <p:pic>
        <p:nvPicPr>
          <p:cNvPr id="4" name="Tijdelijke aanduiding voor inhoud 3"/>
          <p:cNvPicPr>
            <a:picLocks noGrp="1" noChangeAspect="1"/>
          </p:cNvPicPr>
          <p:nvPr>
            <p:ph idx="1"/>
          </p:nvPr>
        </p:nvPicPr>
        <p:blipFill>
          <a:blip r:embed="rId2"/>
          <a:stretch>
            <a:fillRect/>
          </a:stretch>
        </p:blipFill>
        <p:spPr>
          <a:xfrm>
            <a:off x="2843808" y="1900413"/>
            <a:ext cx="3533012" cy="4999212"/>
          </a:xfrm>
          <a:prstGeom prst="rect">
            <a:avLst/>
          </a:prstGeom>
        </p:spPr>
      </p:pic>
    </p:spTree>
    <p:extLst>
      <p:ext uri="{BB962C8B-B14F-4D97-AF65-F5344CB8AC3E}">
        <p14:creationId xmlns:p14="http://schemas.microsoft.com/office/powerpoint/2010/main" val="39206806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tekst 2"/>
          <p:cNvSpPr>
            <a:spLocks noGrp="1"/>
          </p:cNvSpPr>
          <p:nvPr>
            <p:ph type="body" idx="1"/>
          </p:nvPr>
        </p:nvSpPr>
        <p:spPr/>
        <p:txBody>
          <a:bodyPr/>
          <a:lstStyle/>
          <a:p>
            <a:r>
              <a:rPr lang="nl-NL" dirty="0" smtClean="0"/>
              <a:t>Ga naar onz</a:t>
            </a:r>
            <a:r>
              <a:rPr lang="nl-NL" dirty="0" smtClean="0"/>
              <a:t>e pagina en stel je vraag of </a:t>
            </a:r>
            <a:r>
              <a:rPr lang="nl-NL" smtClean="0"/>
              <a:t>kom naar de Q&amp;A!</a:t>
            </a:r>
            <a:endParaRPr lang="nl-NL"/>
          </a:p>
        </p:txBody>
      </p:sp>
    </p:spTree>
    <p:extLst>
      <p:ext uri="{BB962C8B-B14F-4D97-AF65-F5344CB8AC3E}">
        <p14:creationId xmlns:p14="http://schemas.microsoft.com/office/powerpoint/2010/main" val="294872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Aangepast 1">
      <a:dk1>
        <a:srgbClr val="000000"/>
      </a:dk1>
      <a:lt1>
        <a:srgbClr val="FEFCFF"/>
      </a:lt1>
      <a:dk2>
        <a:srgbClr val="0B082E"/>
      </a:dk2>
      <a:lt2>
        <a:srgbClr val="FEFFFE"/>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{5034E66E-5DE7-ED40-AF44-4844C9AD2C91}tf10001071</Template>
  <TotalTime>2583</TotalTime>
  <Words>3193</Words>
  <Application>Microsoft Office PowerPoint</Application>
  <PresentationFormat>Diavoorstelling (4:3)</PresentationFormat>
  <Paragraphs>626</Paragraphs>
  <Slides>95</Slides>
  <Notes>47</Notes>
  <HiddenSlides>0</HiddenSlides>
  <MMClips>27</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95</vt:i4>
      </vt:variant>
    </vt:vector>
  </HeadingPairs>
  <TitlesOfParts>
    <vt:vector size="102" baseType="lpstr">
      <vt:lpstr>Arial</vt:lpstr>
      <vt:lpstr>Calibri</vt:lpstr>
      <vt:lpstr>Gill Sans MT</vt:lpstr>
      <vt:lpstr>Impact</vt:lpstr>
      <vt:lpstr>Symbol</vt:lpstr>
      <vt:lpstr>Wingdings</vt:lpstr>
      <vt:lpstr>Badge</vt:lpstr>
      <vt:lpstr>EHBO op kamp</vt:lpstr>
      <vt:lpstr>Inleiding in EHBO</vt:lpstr>
      <vt:lpstr>Voorbereiding</vt:lpstr>
      <vt:lpstr>Inhoud EHBO-koffer</vt:lpstr>
      <vt:lpstr>Inhoud EHBO-koffer</vt:lpstr>
      <vt:lpstr>Medicatie toedienen</vt:lpstr>
      <vt:lpstr>PowerPoint-presentatie</vt:lpstr>
      <vt:lpstr>Toch mee in EHBO-koffer</vt:lpstr>
      <vt:lpstr>Wondzorg</vt:lpstr>
      <vt:lpstr>Stappenplan in wondzorg</vt:lpstr>
      <vt:lpstr>1) Werk rustig en hygiënisch</vt:lpstr>
      <vt:lpstr>2) Beperk het bloedverlies</vt:lpstr>
      <vt:lpstr>drukverband</vt:lpstr>
      <vt:lpstr>Ernstige bloeding?</vt:lpstr>
      <vt:lpstr>3) Reinig de wonde</vt:lpstr>
      <vt:lpstr>4) Voorkom infectie</vt:lpstr>
      <vt:lpstr>5) Vochtige wondheling</vt:lpstr>
      <vt:lpstr>6) Bescherm de wonde</vt:lpstr>
      <vt:lpstr>7) Controle tetanusinenting</vt:lpstr>
      <vt:lpstr>Soorten wonden</vt:lpstr>
      <vt:lpstr>Schaafwonden</vt:lpstr>
      <vt:lpstr>schaafwonde</vt:lpstr>
      <vt:lpstr>Snijwonden</vt:lpstr>
      <vt:lpstr>PowerPoint-presentatie</vt:lpstr>
      <vt:lpstr>Bijtwonden</vt:lpstr>
      <vt:lpstr>Steekwonden</vt:lpstr>
      <vt:lpstr>Steekwonde: voorwerp in hand</vt:lpstr>
      <vt:lpstr>Brandwonden</vt:lpstr>
      <vt:lpstr>Brandwonden</vt:lpstr>
      <vt:lpstr>Brandwonden</vt:lpstr>
      <vt:lpstr>Brandwonden</vt:lpstr>
      <vt:lpstr>Brandwonden</vt:lpstr>
      <vt:lpstr>Brandwonde?</vt:lpstr>
      <vt:lpstr>Brandwonde?</vt:lpstr>
      <vt:lpstr>spiraalverband</vt:lpstr>
      <vt:lpstr>Kruisverband (1)</vt:lpstr>
      <vt:lpstr>Kruisverband (2)</vt:lpstr>
      <vt:lpstr>scharnierverband</vt:lpstr>
      <vt:lpstr>Reanimatie</vt:lpstr>
      <vt:lpstr>Basis: benadering bewusteloos slachtoffer</vt:lpstr>
      <vt:lpstr>Vrije luchtweg: head Tilt and chin lift</vt:lpstr>
      <vt:lpstr>vervolg</vt:lpstr>
      <vt:lpstr>Basis: benadering bewusteloos slachtoffer</vt:lpstr>
      <vt:lpstr>Herkenning van een hartstilstand</vt:lpstr>
      <vt:lpstr>gasping</vt:lpstr>
      <vt:lpstr>Reanimatie Volwassenen</vt:lpstr>
      <vt:lpstr>Borstcompressie en beademing</vt:lpstr>
      <vt:lpstr>Borstcompressie en beademing</vt:lpstr>
      <vt:lpstr>Automatische externe Defibrillator (AED)</vt:lpstr>
      <vt:lpstr>PowerPoint-presentatie</vt:lpstr>
      <vt:lpstr>Compressie en beademing</vt:lpstr>
      <vt:lpstr>defibrillatie</vt:lpstr>
      <vt:lpstr>Reanimatie kind</vt:lpstr>
      <vt:lpstr>Aed: kinderpads</vt:lpstr>
      <vt:lpstr>PowerPoint-presentatie</vt:lpstr>
      <vt:lpstr>Stikken</vt:lpstr>
      <vt:lpstr>Heimlichmanoevre</vt:lpstr>
      <vt:lpstr>PowerPoint-presentatie</vt:lpstr>
      <vt:lpstr>Stabiele zijlig</vt:lpstr>
      <vt:lpstr>Stabiele zijlig</vt:lpstr>
      <vt:lpstr>Stabiele zijlig</vt:lpstr>
      <vt:lpstr>PowerPoint-presentatie</vt:lpstr>
      <vt:lpstr>Neusbloeding</vt:lpstr>
      <vt:lpstr>PowerPoint-presentatie</vt:lpstr>
      <vt:lpstr>Epilepsie</vt:lpstr>
      <vt:lpstr>PowerPoint-presentatie</vt:lpstr>
      <vt:lpstr>Hyperventilatie</vt:lpstr>
      <vt:lpstr>PowerPoint-presentatie</vt:lpstr>
      <vt:lpstr>Vergiftiging</vt:lpstr>
      <vt:lpstr>Verstuiking / kneuzing / ontwrichting / breuken</vt:lpstr>
      <vt:lpstr>PowerPoint-presentatie</vt:lpstr>
      <vt:lpstr>Blaren</vt:lpstr>
      <vt:lpstr>PowerPoint-presentatie</vt:lpstr>
      <vt:lpstr>Flauwvallen</vt:lpstr>
      <vt:lpstr>Flauwte </vt:lpstr>
      <vt:lpstr>insectenbeet</vt:lpstr>
      <vt:lpstr>PowerPoint-presentatie</vt:lpstr>
      <vt:lpstr>Teken</vt:lpstr>
      <vt:lpstr>PowerPoint-presentatie</vt:lpstr>
      <vt:lpstr>PowerPoint-presentatie</vt:lpstr>
      <vt:lpstr>PowerPoint-presentatie</vt:lpstr>
      <vt:lpstr>Berenklauw en processierups</vt:lpstr>
      <vt:lpstr>Berenklauw en processierups</vt:lpstr>
      <vt:lpstr>Allergie</vt:lpstr>
      <vt:lpstr>PowerPoint-presentatie</vt:lpstr>
      <vt:lpstr>Astma-aanval</vt:lpstr>
      <vt:lpstr>Hitteslag</vt:lpstr>
      <vt:lpstr>Uitgeslagen of afgebroken tand</vt:lpstr>
      <vt:lpstr>diabetes</vt:lpstr>
      <vt:lpstr>PowerPoint-presentatie</vt:lpstr>
      <vt:lpstr>HERSENSCHUDDING</vt:lpstr>
      <vt:lpstr>Hulpdiensten contacteren</vt:lpstr>
      <vt:lpstr>PowerPoint-presentatie</vt:lpstr>
      <vt:lpstr>EHBO TIPS ONDERWEG? App eerste hulp</vt:lpstr>
      <vt:lpstr>Vragen?</vt:lpstr>
    </vt:vector>
  </TitlesOfParts>
  <Company>Van Lierde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Lisa Allary</dc:creator>
  <cp:lastModifiedBy>Lisa Allary</cp:lastModifiedBy>
  <cp:revision>288</cp:revision>
  <dcterms:created xsi:type="dcterms:W3CDTF">2012-05-01T13:01:17Z</dcterms:created>
  <dcterms:modified xsi:type="dcterms:W3CDTF">2020-06-10T08:36:37Z</dcterms:modified>
</cp:coreProperties>
</file>